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8" r:id="rId5"/>
    <p:sldId id="290" r:id="rId6"/>
    <p:sldId id="291" r:id="rId7"/>
    <p:sldId id="281" r:id="rId8"/>
    <p:sldId id="283" r:id="rId9"/>
    <p:sldId id="287" r:id="rId10"/>
    <p:sldId id="284" r:id="rId11"/>
    <p:sldId id="288" r:id="rId12"/>
    <p:sldId id="286" r:id="rId13"/>
    <p:sldId id="269" r:id="rId14"/>
    <p:sldId id="261" r:id="rId15"/>
    <p:sldId id="270" r:id="rId16"/>
    <p:sldId id="271" r:id="rId17"/>
    <p:sldId id="273" r:id="rId18"/>
    <p:sldId id="274" r:id="rId19"/>
    <p:sldId id="275" r:id="rId20"/>
    <p:sldId id="264" r:id="rId21"/>
    <p:sldId id="265" r:id="rId22"/>
    <p:sldId id="276" r:id="rId23"/>
    <p:sldId id="280" r:id="rId24"/>
    <p:sldId id="257" r:id="rId25"/>
    <p:sldId id="292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4AB3E2"/>
    <a:srgbClr val="156082"/>
    <a:srgbClr val="F2F2F2"/>
    <a:srgbClr val="000000"/>
    <a:srgbClr val="104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6" autoAdjust="0"/>
    <p:restoredTop sz="73729" autoAdjust="0"/>
  </p:normalViewPr>
  <p:slideViewPr>
    <p:cSldViewPr snapToGrid="0">
      <p:cViewPr varScale="1">
        <p:scale>
          <a:sx n="117" d="100"/>
          <a:sy n="117" d="100"/>
        </p:scale>
        <p:origin x="19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5A109-CB6E-48E3-82D8-BF399503DB6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74531-BE67-497A-99B1-9BFEDA50A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4309E-ED2E-465B-A27D-F2A8F746DD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3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4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2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1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5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1200" dirty="0">
                <a:solidFill>
                  <a:schemeClr val="accent6"/>
                </a:solidFill>
              </a:rPr>
              <a:t>Deck Width ( number of lanes </a:t>
            </a:r>
            <a:r>
              <a:rPr lang="en-US" sz="1200" dirty="0"/>
              <a:t>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Number of lanes</a:t>
            </a:r>
            <a:r>
              <a:rPr lang="en-US" sz="1200" dirty="0"/>
              <a:t>: Random between 2 and 4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lane_width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3.5  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hard_shoulder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3.0    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hard_strip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0.5    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156082"/>
                </a:solidFill>
                <a:cs typeface="Centaur Now Caption" panose="020F0502020204030204" pitchFamily="2" charset="0"/>
              </a:rPr>
              <a:t>sidewalk = 1.5 </a:t>
            </a:r>
            <a:r>
              <a:rPr lang="en-US" sz="1200" i="1" dirty="0">
                <a:cs typeface="Centaur Now Caption" panose="020F0502020204030204" pitchFamily="2" charset="0"/>
              </a:rPr>
              <a:t>if</a:t>
            </a:r>
            <a:r>
              <a:rPr lang="en-US" sz="1200" dirty="0">
                <a:cs typeface="Centaur Now Caption" panose="020F05020202040302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cs typeface="Centaur Now Caption" panose="020F0502020204030204" pitchFamily="2" charset="0"/>
              </a:rPr>
              <a:t>include_sidewalks</a:t>
            </a:r>
            <a:r>
              <a:rPr lang="en-US" sz="1200" dirty="0">
                <a:solidFill>
                  <a:schemeClr val="accent6"/>
                </a:solidFill>
                <a:cs typeface="Centaur Now Caption" panose="020F0502020204030204" pitchFamily="2" charset="0"/>
              </a:rPr>
              <a:t> </a:t>
            </a:r>
            <a:r>
              <a:rPr lang="en-US" sz="1200" i="1" dirty="0">
                <a:cs typeface="Centaur Now Caption" panose="020F0502020204030204" pitchFamily="2" charset="0"/>
              </a:rPr>
              <a:t>else</a:t>
            </a:r>
            <a:r>
              <a:rPr lang="en-US" sz="1200" dirty="0">
                <a:cs typeface="Centaur Now Caption" panose="020F0502020204030204" pitchFamily="2" charset="0"/>
              </a:rPr>
              <a:t> 0.0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accent6"/>
                </a:solidFill>
                <a:cs typeface="Centaur Now Caption" panose="020F0502020204030204" pitchFamily="2" charset="0"/>
              </a:rPr>
              <a:t>Total_width</a:t>
            </a:r>
            <a:r>
              <a:rPr lang="en-US" sz="1200" dirty="0">
                <a:solidFill>
                  <a:schemeClr val="accent6"/>
                </a:solidFill>
                <a:cs typeface="Centaur Now Caption" panose="020F0502020204030204" pitchFamily="2" charset="0"/>
              </a:rPr>
              <a:t> </a:t>
            </a:r>
            <a:r>
              <a:rPr lang="en-US" sz="1200" dirty="0">
                <a:cs typeface="Centaur Now Caption" panose="020F0502020204030204" pitchFamily="2" charset="0"/>
              </a:rPr>
              <a:t>= lanes * </a:t>
            </a:r>
            <a:r>
              <a:rPr lang="en-US" sz="1200" dirty="0" err="1">
                <a:cs typeface="Centaur Now Caption" panose="020F0502020204030204" pitchFamily="2" charset="0"/>
              </a:rPr>
              <a:t>lane_width</a:t>
            </a:r>
            <a:r>
              <a:rPr lang="en-US" sz="1200" dirty="0">
                <a:cs typeface="Centaur Now Caption" panose="020F0502020204030204" pitchFamily="2" charset="0"/>
              </a:rPr>
              <a:t> + 2 * (</a:t>
            </a:r>
            <a:r>
              <a:rPr lang="en-US" sz="1200" dirty="0" err="1">
                <a:cs typeface="Centaur Now Caption" panose="020F0502020204030204" pitchFamily="2" charset="0"/>
              </a:rPr>
              <a:t>hard_shoulder</a:t>
            </a:r>
            <a:r>
              <a:rPr lang="en-US" sz="1200" dirty="0">
                <a:cs typeface="Centaur Now Caption" panose="020F0502020204030204" pitchFamily="2" charset="0"/>
              </a:rPr>
              <a:t> + </a:t>
            </a:r>
            <a:r>
              <a:rPr lang="en-US" sz="1200" dirty="0" err="1">
                <a:cs typeface="Centaur Now Caption" panose="020F0502020204030204" pitchFamily="2" charset="0"/>
              </a:rPr>
              <a:t>hard_strip</a:t>
            </a:r>
            <a:r>
              <a:rPr lang="en-US" sz="1200" dirty="0">
                <a:cs typeface="Centaur Now Caption" panose="020F05020202040302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BC657-A163-8395-55C8-C1D3D3F6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0310-C9B7-1551-6E97-CECD7C2A4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F77DE-7918-5A28-242C-27799A117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1200" dirty="0">
                <a:solidFill>
                  <a:schemeClr val="accent6"/>
                </a:solidFill>
              </a:rPr>
              <a:t>Deck Width ( number of lanes </a:t>
            </a:r>
            <a:r>
              <a:rPr lang="en-US" sz="1200" dirty="0"/>
              <a:t>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chemeClr val="accent6"/>
                </a:solidFill>
              </a:rPr>
              <a:t>Number of lanes</a:t>
            </a:r>
            <a:r>
              <a:rPr lang="en-US" sz="1200" dirty="0"/>
              <a:t>: Random between 2 and 4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lane_width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3.5  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hard_shoulder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3.0    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hard_strip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cs typeface="Centaur Now Caption" panose="020F0502020204030204" pitchFamily="2" charset="0"/>
              </a:rPr>
              <a:t> = 0.5    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156082"/>
                </a:solidFill>
                <a:cs typeface="Centaur Now Caption" panose="020F0502020204030204" pitchFamily="2" charset="0"/>
              </a:rPr>
              <a:t>sidewalk = 1.5 </a:t>
            </a:r>
            <a:r>
              <a:rPr lang="en-US" sz="1200" i="1" dirty="0">
                <a:cs typeface="Centaur Now Caption" panose="020F0502020204030204" pitchFamily="2" charset="0"/>
              </a:rPr>
              <a:t>if</a:t>
            </a:r>
            <a:r>
              <a:rPr lang="en-US" sz="1200" dirty="0">
                <a:cs typeface="Centaur Now Caption" panose="020F05020202040302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cs typeface="Centaur Now Caption" panose="020F0502020204030204" pitchFamily="2" charset="0"/>
              </a:rPr>
              <a:t>include_sidewalks</a:t>
            </a:r>
            <a:r>
              <a:rPr lang="en-US" sz="1200" dirty="0">
                <a:solidFill>
                  <a:schemeClr val="accent6"/>
                </a:solidFill>
                <a:cs typeface="Centaur Now Caption" panose="020F0502020204030204" pitchFamily="2" charset="0"/>
              </a:rPr>
              <a:t> </a:t>
            </a:r>
            <a:r>
              <a:rPr lang="en-US" sz="1200" i="1" dirty="0">
                <a:cs typeface="Centaur Now Caption" panose="020F0502020204030204" pitchFamily="2" charset="0"/>
              </a:rPr>
              <a:t>else</a:t>
            </a:r>
            <a:r>
              <a:rPr lang="en-US" sz="1200" dirty="0">
                <a:cs typeface="Centaur Now Caption" panose="020F0502020204030204" pitchFamily="2" charset="0"/>
              </a:rPr>
              <a:t> 0.0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accent6"/>
                </a:solidFill>
                <a:cs typeface="Centaur Now Caption" panose="020F0502020204030204" pitchFamily="2" charset="0"/>
              </a:rPr>
              <a:t>Total_width</a:t>
            </a:r>
            <a:r>
              <a:rPr lang="en-US" sz="1200" dirty="0">
                <a:solidFill>
                  <a:schemeClr val="accent6"/>
                </a:solidFill>
                <a:cs typeface="Centaur Now Caption" panose="020F0502020204030204" pitchFamily="2" charset="0"/>
              </a:rPr>
              <a:t> </a:t>
            </a:r>
            <a:r>
              <a:rPr lang="en-US" sz="1200" dirty="0">
                <a:cs typeface="Centaur Now Caption" panose="020F0502020204030204" pitchFamily="2" charset="0"/>
              </a:rPr>
              <a:t>= lanes * </a:t>
            </a:r>
            <a:r>
              <a:rPr lang="en-US" sz="1200" dirty="0" err="1">
                <a:cs typeface="Centaur Now Caption" panose="020F0502020204030204" pitchFamily="2" charset="0"/>
              </a:rPr>
              <a:t>lane_width</a:t>
            </a:r>
            <a:r>
              <a:rPr lang="en-US" sz="1200" dirty="0">
                <a:cs typeface="Centaur Now Caption" panose="020F0502020204030204" pitchFamily="2" charset="0"/>
              </a:rPr>
              <a:t> + 2 * (</a:t>
            </a:r>
            <a:r>
              <a:rPr lang="en-US" sz="1200" dirty="0" err="1">
                <a:cs typeface="Centaur Now Caption" panose="020F0502020204030204" pitchFamily="2" charset="0"/>
              </a:rPr>
              <a:t>hard_shoulder</a:t>
            </a:r>
            <a:r>
              <a:rPr lang="en-US" sz="1200" dirty="0">
                <a:cs typeface="Centaur Now Caption" panose="020F0502020204030204" pitchFamily="2" charset="0"/>
              </a:rPr>
              <a:t> + </a:t>
            </a:r>
            <a:r>
              <a:rPr lang="en-US" sz="1200" dirty="0" err="1">
                <a:cs typeface="Centaur Now Caption" panose="020F0502020204030204" pitchFamily="2" charset="0"/>
              </a:rPr>
              <a:t>hard_strip</a:t>
            </a:r>
            <a:r>
              <a:rPr lang="en-US" sz="1200" dirty="0">
                <a:cs typeface="Centaur Now Caption" panose="020F0502020204030204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1C93-8CDA-DD06-98CD-0A72C113B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15550-5883-E747-2EA0-485D05E2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728A3-925A-F920-A0B4-57EC0BBC5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89017-93FB-BC68-C8CD-ABBF530D1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622E-B64E-6A24-306F-7E4613A94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74531-BE67-497A-99B1-9BFEDA50A0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8968-AE9B-F193-8857-C0E01701A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054AD-2FC6-83C3-FA94-0D4DAE839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2813-15BB-DA5A-206B-6510F850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ADB45-0C52-5930-6521-E7A2898E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5D12E-3604-A4D7-263C-E1BF130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feld 7">
            <a:extLst>
              <a:ext uri="{FF2B5EF4-FFF2-40B4-BE49-F238E27FC236}">
                <a16:creationId xmlns:a16="http://schemas.microsoft.com/office/drawing/2014/main" id="{5A3BAA91-D5D2-9418-A70A-9B92BD391E02}"/>
              </a:ext>
            </a:extLst>
          </p:cNvPr>
          <p:cNvSpPr txBox="1"/>
          <p:nvPr userDrawn="1"/>
        </p:nvSpPr>
        <p:spPr>
          <a:xfrm>
            <a:off x="610674" y="33478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rgbClr val="0065BD"/>
                </a:solidFill>
                <a:latin typeface="Arial"/>
              </a:rPr>
              <a:t>Technical University of Munich</a:t>
            </a:r>
            <a:br>
              <a:rPr lang="de-DE" sz="800" dirty="0">
                <a:solidFill>
                  <a:srgbClr val="0065BD"/>
                </a:solidFill>
                <a:latin typeface="Arial"/>
              </a:rPr>
            </a:br>
            <a:r>
              <a:rPr lang="de-DE" sz="800" dirty="0">
                <a:solidFill>
                  <a:srgbClr val="0065BD"/>
                </a:solidFill>
                <a:latin typeface="Arial"/>
              </a:rPr>
              <a:t>TUM Georg Nemetschek Institute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rgbClr val="0065BD"/>
                </a:solidFill>
                <a:latin typeface="Arial"/>
              </a:rPr>
              <a:t>Chair of Computing in Civil and Building Engineering</a:t>
            </a:r>
          </a:p>
        </p:txBody>
      </p:sp>
      <p:pic>
        <p:nvPicPr>
          <p:cNvPr id="8" name="Bild 2" descr="20150416 tum logo blau png final.png">
            <a:extLst>
              <a:ext uri="{FF2B5EF4-FFF2-40B4-BE49-F238E27FC236}">
                <a16:creationId xmlns:a16="http://schemas.microsoft.com/office/drawing/2014/main" id="{6A9FF52A-C634-082E-7ACB-ECE1F28A23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6552" y="362521"/>
            <a:ext cx="604774" cy="3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1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2CE4-F36D-D077-7641-9FD1D55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4360C-2540-1F31-E528-DCCE0C0D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2FEE-0D79-0706-4A12-57430CD6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708E-8833-396B-10E4-13BE1426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B8B4-8105-6FC2-CA00-80C075E0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47F15-70D8-98F7-BEEF-A4C729A67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8CB1F-EB6D-E7D0-B96F-823CFD00A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3FF45-0856-AA56-6455-3B952334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354-8EE8-7D04-AB05-65ED6EF3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260-E96F-FEB4-A2D0-26748A05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F64A-AC57-79CF-A094-28D48A01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4869"/>
            <a:ext cx="10515600" cy="874463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C85C-ED17-7922-3BEE-9372CAAB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19"/>
            <a:ext cx="10515600" cy="4128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88A2E-D5D3-2F8F-4791-42CE0DC0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6485-6506-39C7-D2FB-EF042771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4554-D452-A24E-B0AC-8864FEBC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9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E376-B849-3DA2-4856-5C7C380C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5CE8-306A-6E7B-4E3A-AEE2AEBB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5789-9179-27DD-20DB-7CD8EBE3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B464-0A73-5A1C-73C5-31D6A836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15C3C-98A0-59C7-A205-CD9BFDAB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3831-B5D2-F3C6-3061-6C81CA01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0B9FD-12BD-30DD-8455-4F8F514D8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34913-C0F6-9DA8-707C-5739FCA47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CD956-6049-0682-3C43-4EB7CE91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1A97D-5032-F3B4-CC8B-490E65C0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34030-2AEE-2F18-FFA5-4C64DDF3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08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8266-E928-1CCE-97C6-BEDA6252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C9E8A-E733-3B9F-E69F-47660161A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F8D76-64BD-96CC-A190-15439329C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D707C-140B-CB73-E60B-DD19A0DBE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DDEDF-52B1-84F8-4C9B-D40D5C28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0BEEB4-D539-976A-95A5-4376C684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8B314-3475-AB26-710B-6B1F95B4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049EB-DEA3-5CBE-2266-33EB5523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D94C-81FE-F19C-1479-8D8995D6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25628-A056-F332-3494-D4791DA77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33706-3341-B5EB-4656-A775F918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FF578-3D25-9DFD-269F-DB570EF3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6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194F2-FE1A-EA68-13A0-1EC110AF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067D1-2B17-D46A-349D-AA613D72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6784-DFA0-73DB-82F5-8CCC5D01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B90C-B7A6-2B30-9634-B7DF09D1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E8E4-768F-317C-6FD1-45E4A366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EA41-D904-7D7B-0337-2BCFB6A2B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34DB-47E5-375D-676E-AEB80B87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ED646-E452-61D2-4F04-E068716B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03781-6088-1FD8-74BF-B35B17D6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7D02-631F-CB94-C3C3-97E70D30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C728E-6E65-9E9D-924A-64FC0C84A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93BEF-B4CE-6B2B-8B6C-ADD6A053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30776-DB7F-AEEC-2902-3452DE88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31094-8AFF-4B81-1B71-19944539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A2612-99F0-4E82-CE7A-ACF46C6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D1BF7-1BC2-796E-3E2E-73DA38F6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C3742-D04C-A2BD-F999-D5E8328E7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FB1D1-43DD-CB5A-CDE5-150FC4659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A9ACF-799E-4448-BB09-B8B87C54C12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0B66-9E8F-8C7D-2FD3-3786B61E2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B3218-B981-2AE5-41FF-911E19333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E8591-0F4D-40DD-8EB5-BA7C360DF4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feld 7">
            <a:extLst>
              <a:ext uri="{FF2B5EF4-FFF2-40B4-BE49-F238E27FC236}">
                <a16:creationId xmlns:a16="http://schemas.microsoft.com/office/drawing/2014/main" id="{CAC96012-8815-D902-9914-DEB65EC378BD}"/>
              </a:ext>
            </a:extLst>
          </p:cNvPr>
          <p:cNvSpPr txBox="1"/>
          <p:nvPr userDrawn="1"/>
        </p:nvSpPr>
        <p:spPr>
          <a:xfrm>
            <a:off x="610674" y="33478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rgbClr val="0065BD"/>
                </a:solidFill>
                <a:latin typeface="Arial"/>
              </a:rPr>
              <a:t>Technical University of Munich</a:t>
            </a:r>
            <a:br>
              <a:rPr lang="de-DE" sz="800" dirty="0">
                <a:solidFill>
                  <a:srgbClr val="0065BD"/>
                </a:solidFill>
                <a:latin typeface="Arial"/>
              </a:rPr>
            </a:br>
            <a:r>
              <a:rPr lang="de-DE" sz="800" dirty="0">
                <a:solidFill>
                  <a:srgbClr val="0065BD"/>
                </a:solidFill>
                <a:latin typeface="Arial"/>
              </a:rPr>
              <a:t>TUM Georg Nemetschek Institute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rgbClr val="0065BD"/>
                </a:solidFill>
                <a:latin typeface="Arial"/>
              </a:rPr>
              <a:t>Chair of Computing in Civil and Building Engineering</a:t>
            </a:r>
          </a:p>
        </p:txBody>
      </p:sp>
      <p:pic>
        <p:nvPicPr>
          <p:cNvPr id="8" name="Bild 2" descr="20150416 tum logo blau png final.png">
            <a:extLst>
              <a:ext uri="{FF2B5EF4-FFF2-40B4-BE49-F238E27FC236}">
                <a16:creationId xmlns:a16="http://schemas.microsoft.com/office/drawing/2014/main" id="{633A764A-22B0-E7EC-16F4-D9A9AAF214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6552" y="362521"/>
            <a:ext cx="604774" cy="3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0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stasazeh-co.com/wp-content/uploads/2023/04/Innovative-Bridge-Design-Handbook-Construction-Rehabilitation-and-Maintenance-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stasazeh-co.com/wp-content/uploads/2023/04/Innovative-Bridge-Design-Handbook-Construction-Rehabilitation-and-Maintenance-1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stasazeh-co.com/wp-content/uploads/2023/04/Innovative-Bridge-Design-Handbook-Construction-Rehabilitation-and-Maintenance-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tasazeh-co.com/wp-content/uploads/2023/04/Innovative-Bridge-Design-Handbook-Construction-Rehabilitation-and-Maintenance-1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academia.edu/9302980/Concrete_Box_Girder_Bridges_J_Schlaich_and_H_Scheff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tasazeh-co.com/wp-content/uploads/2023/04/Innovative-Bridge-Design-Handbook-Construction-Rehabilitation-and-Maintenance-1.pdf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asazeh-co.com/wp-content/uploads/2023/04/Innovative-Bridge-Design-Handbook-Construction-Rehabilitation-and-Maintenance-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ademia.edu/9302980/Concrete_Box_Girder_Bridges_J_Schlaich_and_H_Scheff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stasazeh-co.com/wp-content/uploads/2023/04/Innovative-Bridge-Design-Handbook-Construction-Rehabilitation-and-Maintenance-1.pdf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ademia.edu/9302980/Concrete_Box_Girder_Bridges_J_Schlaich_and_H_Scheff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5D36-B394-235A-CDFA-3D19F4709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PhD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D3C9C-F749-0A9F-FAD7-7B5149AE5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Syed Salman Ahmed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4097799-FE9C-CCFF-B706-FDBD0868FB91}"/>
              </a:ext>
            </a:extLst>
          </p:cNvPr>
          <p:cNvSpPr txBox="1">
            <a:spLocks/>
          </p:cNvSpPr>
          <p:nvPr/>
        </p:nvSpPr>
        <p:spPr>
          <a:xfrm>
            <a:off x="283482" y="4319275"/>
            <a:ext cx="11625035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>
                <a:solidFill>
                  <a:srgbClr val="0065BD"/>
                </a:solidFill>
              </a:rPr>
              <a:t>Prof. Dr.-Ing. André Borrmann. Dr. Yelda Turkan, Florian Noichl</a:t>
            </a:r>
          </a:p>
          <a:p>
            <a:pPr algn="ctr"/>
            <a:r>
              <a:rPr lang="de-DE" sz="1400" dirty="0">
                <a:solidFill>
                  <a:srgbClr val="0065BD"/>
                </a:solidFill>
              </a:rPr>
              <a:t>TUM Georg Nemetschek Institute / Chair </a:t>
            </a:r>
            <a:r>
              <a:rPr lang="de-DE" sz="1400" dirty="0" err="1">
                <a:solidFill>
                  <a:srgbClr val="0065BD"/>
                </a:solidFill>
              </a:rPr>
              <a:t>of</a:t>
            </a:r>
            <a:r>
              <a:rPr lang="de-DE" sz="1400" dirty="0">
                <a:solidFill>
                  <a:srgbClr val="0065BD"/>
                </a:solidFill>
              </a:rPr>
              <a:t> Computing in </a:t>
            </a:r>
            <a:r>
              <a:rPr lang="de-DE" sz="1400" dirty="0" err="1">
                <a:solidFill>
                  <a:srgbClr val="0065BD"/>
                </a:solidFill>
              </a:rPr>
              <a:t>Civil</a:t>
            </a:r>
            <a:r>
              <a:rPr lang="de-DE" sz="1400" dirty="0">
                <a:solidFill>
                  <a:srgbClr val="0065BD"/>
                </a:solidFill>
              </a:rPr>
              <a:t> and Building Engineering</a:t>
            </a:r>
          </a:p>
          <a:p>
            <a:pPr algn="ctr"/>
            <a:r>
              <a:rPr lang="de-DE" sz="1400" dirty="0">
                <a:solidFill>
                  <a:srgbClr val="0065BD"/>
                </a:solidFill>
              </a:rPr>
              <a:t>Technical University </a:t>
            </a:r>
            <a:r>
              <a:rPr lang="de-DE" sz="1400" dirty="0" err="1">
                <a:solidFill>
                  <a:srgbClr val="0065BD"/>
                </a:solidFill>
              </a:rPr>
              <a:t>of</a:t>
            </a:r>
            <a:r>
              <a:rPr lang="de-DE" sz="1400" dirty="0">
                <a:solidFill>
                  <a:srgbClr val="0065BD"/>
                </a:solidFill>
              </a:rPr>
              <a:t> Munich. </a:t>
            </a:r>
          </a:p>
        </p:txBody>
      </p:sp>
    </p:spTree>
    <p:extLst>
      <p:ext uri="{BB962C8B-B14F-4D97-AF65-F5344CB8AC3E}">
        <p14:creationId xmlns:p14="http://schemas.microsoft.com/office/powerpoint/2010/main" val="2704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EBF7-6007-FCA6-DB98-28DC55DC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3E0EE-D8D1-2DB7-8053-819D8F91F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588" y="2057573"/>
            <a:ext cx="6763694" cy="30579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0BC042-50EA-D1B1-C1FD-1DF925382821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31602E-0E19-2D53-33AE-09C739775C1F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41FFA8-BEEA-8354-1936-9213BFB79F33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C2620F-C6A6-8AA0-49D0-FE94CBDDB94B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4F67C-9BA5-6831-D257-27B357E9849F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3"/>
              </a:rPr>
              <a:t>Innovative-Bridge-Design-Handbook-Construction-Rehabilitation-and-Maintenance-1.pdf</a:t>
            </a:r>
            <a:endParaRPr lang="en-US" sz="1050" dirty="0"/>
          </a:p>
        </p:txBody>
      </p:sp>
      <p:pic>
        <p:nvPicPr>
          <p:cNvPr id="3" name="Picture 2" descr="A close-up of a bridge&#10;&#10;AI-generated content may be incorrect.">
            <a:extLst>
              <a:ext uri="{FF2B5EF4-FFF2-40B4-BE49-F238E27FC236}">
                <a16:creationId xmlns:a16="http://schemas.microsoft.com/office/drawing/2014/main" id="{503FE473-3EA1-B67D-21AA-CC8080BE4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1" y="3633034"/>
            <a:ext cx="2223736" cy="2964981"/>
          </a:xfrm>
          <a:prstGeom prst="rect">
            <a:avLst/>
          </a:prstGeom>
        </p:spPr>
      </p:pic>
      <p:sp>
        <p:nvSpPr>
          <p:cNvPr id="12" name="Title 21">
            <a:extLst>
              <a:ext uri="{FF2B5EF4-FFF2-40B4-BE49-F238E27FC236}">
                <a16:creationId xmlns:a16="http://schemas.microsoft.com/office/drawing/2014/main" id="{FE336119-5EBF-6BC4-0C8D-3B617E19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4869"/>
            <a:ext cx="10515600" cy="874463"/>
          </a:xfrm>
        </p:spPr>
        <p:txBody>
          <a:bodyPr/>
          <a:lstStyle/>
          <a:p>
            <a:r>
              <a:rPr lang="en-US" dirty="0"/>
              <a:t>T Girder / Beam and Slab Girder</a:t>
            </a:r>
          </a:p>
        </p:txBody>
      </p:sp>
    </p:spTree>
    <p:extLst>
      <p:ext uri="{BB962C8B-B14F-4D97-AF65-F5344CB8AC3E}">
        <p14:creationId xmlns:p14="http://schemas.microsoft.com/office/powerpoint/2010/main" val="73835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72DC7-C767-E0E0-455F-76D619EC2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55338" y="2084726"/>
            <a:ext cx="6763694" cy="30579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BA537D-8C97-6CED-D6B8-BF1BF2C9C11E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E1289-7BB2-23C6-D5DC-A834586A691A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77422B-EEE0-CA01-4CBF-2D87E19BD65F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C93AC-7993-2EA4-6BAE-620F4C688203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1B2D0-FAC6-E407-E5FB-D3F1BA1830F7}"/>
              </a:ext>
            </a:extLst>
          </p:cNvPr>
          <p:cNvGrpSpPr/>
          <p:nvPr/>
        </p:nvGrpSpPr>
        <p:grpSpPr>
          <a:xfrm>
            <a:off x="3238500" y="3295651"/>
            <a:ext cx="5755128" cy="1079489"/>
            <a:chOff x="3238500" y="3295651"/>
            <a:chExt cx="5755128" cy="1079489"/>
          </a:xfr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03F790-EE69-229C-E6D3-7D248788E79A}"/>
                </a:ext>
              </a:extLst>
            </p:cNvPr>
            <p:cNvGrpSpPr/>
            <p:nvPr/>
          </p:nvGrpSpPr>
          <p:grpSpPr>
            <a:xfrm>
              <a:off x="4341206" y="3414728"/>
              <a:ext cx="3679148" cy="960412"/>
              <a:chOff x="4341206" y="3414728"/>
              <a:chExt cx="3679148" cy="960412"/>
            </a:xfrm>
            <a:grpFill/>
          </p:grpSpPr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52965219-F6EE-9C06-F223-C97EF9FB0683}"/>
                  </a:ext>
                </a:extLst>
              </p:cNvPr>
              <p:cNvSpPr/>
              <p:nvPr/>
            </p:nvSpPr>
            <p:spPr>
              <a:xfrm rot="10800000">
                <a:off x="4341206" y="3441701"/>
                <a:ext cx="233584" cy="1638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C5348252-A368-D04F-16CD-75C9C4C6B2F0}"/>
                  </a:ext>
                </a:extLst>
              </p:cNvPr>
              <p:cNvSpPr/>
              <p:nvPr/>
            </p:nvSpPr>
            <p:spPr>
              <a:xfrm rot="5400000">
                <a:off x="4984070" y="3387523"/>
                <a:ext cx="171795" cy="280151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2ABC9B6F-9912-5A7A-A63C-FF509AB3E2E9}"/>
                  </a:ext>
                </a:extLst>
              </p:cNvPr>
              <p:cNvSpPr/>
              <p:nvPr/>
            </p:nvSpPr>
            <p:spPr>
              <a:xfrm rot="10800000">
                <a:off x="7157790" y="3426658"/>
                <a:ext cx="233584" cy="16384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69C23986-E849-3C0E-12CA-337177CB048E}"/>
                  </a:ext>
                </a:extLst>
              </p:cNvPr>
              <p:cNvSpPr/>
              <p:nvPr/>
            </p:nvSpPr>
            <p:spPr>
              <a:xfrm rot="5400000">
                <a:off x="7794381" y="3399850"/>
                <a:ext cx="171795" cy="280151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5FAB8D-7CA0-52AE-8141-03F115C114A4}"/>
                  </a:ext>
                </a:extLst>
              </p:cNvPr>
              <p:cNvSpPr/>
              <p:nvPr/>
            </p:nvSpPr>
            <p:spPr>
              <a:xfrm>
                <a:off x="7369489" y="3429000"/>
                <a:ext cx="370714" cy="9461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28D9F-1D78-D96D-848C-73C6CDDBD855}"/>
                  </a:ext>
                </a:extLst>
              </p:cNvPr>
              <p:cNvSpPr/>
              <p:nvPr/>
            </p:nvSpPr>
            <p:spPr>
              <a:xfrm>
                <a:off x="4567156" y="3414728"/>
                <a:ext cx="370714" cy="9461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9D6D12-B045-3263-B971-31FBBFA306D5}"/>
                </a:ext>
              </a:extLst>
            </p:cNvPr>
            <p:cNvSpPr/>
            <p:nvPr/>
          </p:nvSpPr>
          <p:spPr>
            <a:xfrm>
              <a:off x="3238500" y="3295651"/>
              <a:ext cx="2877564" cy="1650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8C2E29-D4FF-45AE-29F4-1483BB71C5A2}"/>
                </a:ext>
              </a:extLst>
            </p:cNvPr>
            <p:cNvSpPr/>
            <p:nvPr/>
          </p:nvSpPr>
          <p:spPr>
            <a:xfrm>
              <a:off x="6116064" y="3301992"/>
              <a:ext cx="2877564" cy="1650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CC377C-80E2-15AE-AB10-A221848D9851}"/>
              </a:ext>
            </a:extLst>
          </p:cNvPr>
          <p:cNvCxnSpPr>
            <a:cxnSpLocks/>
          </p:cNvCxnSpPr>
          <p:nvPr/>
        </p:nvCxnSpPr>
        <p:spPr>
          <a:xfrm>
            <a:off x="3556000" y="3124200"/>
            <a:ext cx="5207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C044B4-FD41-B86B-4ABE-5081D88FD372}"/>
              </a:ext>
            </a:extLst>
          </p:cNvPr>
          <p:cNvSpPr txBox="1"/>
          <p:nvPr/>
        </p:nvSpPr>
        <p:spPr>
          <a:xfrm>
            <a:off x="3981450" y="2676972"/>
            <a:ext cx="414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Deck width = </a:t>
            </a:r>
            <a:r>
              <a:rPr lang="en-US" sz="800" b="1" dirty="0">
                <a:cs typeface="Centaur Now Caption" panose="020F0502020204030204" pitchFamily="2" charset="0"/>
              </a:rPr>
              <a:t>= lanes * </a:t>
            </a:r>
            <a:r>
              <a:rPr lang="en-US" sz="800" b="1" dirty="0" err="1">
                <a:cs typeface="Centaur Now Caption" panose="020F0502020204030204" pitchFamily="2" charset="0"/>
              </a:rPr>
              <a:t>lane_width</a:t>
            </a:r>
            <a:r>
              <a:rPr lang="en-US" sz="800" b="1" dirty="0">
                <a:cs typeface="Centaur Now Caption" panose="020F0502020204030204" pitchFamily="2" charset="0"/>
              </a:rPr>
              <a:t> + 2 * (</a:t>
            </a:r>
            <a:r>
              <a:rPr lang="en-US" sz="800" b="1" dirty="0" err="1">
                <a:cs typeface="Centaur Now Caption" panose="020F0502020204030204" pitchFamily="2" charset="0"/>
              </a:rPr>
              <a:t>hard_shoulder</a:t>
            </a:r>
            <a:r>
              <a:rPr lang="en-US" sz="800" b="1" dirty="0">
                <a:cs typeface="Centaur Now Caption" panose="020F0502020204030204" pitchFamily="2" charset="0"/>
              </a:rPr>
              <a:t> + </a:t>
            </a:r>
            <a:r>
              <a:rPr lang="en-US" sz="800" b="1" dirty="0" err="1">
                <a:cs typeface="Centaur Now Caption" panose="020F0502020204030204" pitchFamily="2" charset="0"/>
              </a:rPr>
              <a:t>hard_strip</a:t>
            </a:r>
            <a:r>
              <a:rPr lang="en-US" sz="800" b="1" dirty="0">
                <a:cs typeface="Centaur Now Caption" panose="020F0502020204030204" pitchFamily="2" charset="0"/>
              </a:rPr>
              <a:t>)</a:t>
            </a:r>
            <a:r>
              <a:rPr lang="en-US" sz="700" b="1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DFA23-E74A-E8D0-A2CF-C2C31DBD555C}"/>
              </a:ext>
            </a:extLst>
          </p:cNvPr>
          <p:cNvCxnSpPr/>
          <p:nvPr/>
        </p:nvCxnSpPr>
        <p:spPr>
          <a:xfrm>
            <a:off x="4927600" y="4540250"/>
            <a:ext cx="2397439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65683E-5703-4E02-447C-CA9D466DDAE7}"/>
              </a:ext>
            </a:extLst>
          </p:cNvPr>
          <p:cNvSpPr txBox="1"/>
          <p:nvPr/>
        </p:nvSpPr>
        <p:spPr>
          <a:xfrm>
            <a:off x="5035758" y="4841956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Spacing = (3.5, 4.5)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0E44D-1C77-2927-52B2-7A146DB9C628}"/>
              </a:ext>
            </a:extLst>
          </p:cNvPr>
          <p:cNvCxnSpPr/>
          <p:nvPr/>
        </p:nvCxnSpPr>
        <p:spPr>
          <a:xfrm>
            <a:off x="9319032" y="3282942"/>
            <a:ext cx="0" cy="2476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C1B0ED-FCF4-CADE-1894-AD2C3BE88ED2}"/>
              </a:ext>
            </a:extLst>
          </p:cNvPr>
          <p:cNvSpPr txBox="1"/>
          <p:nvPr/>
        </p:nvSpPr>
        <p:spPr>
          <a:xfrm>
            <a:off x="8724799" y="3245438"/>
            <a:ext cx="24418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Deck Thickness = 300 mm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8A8E26-ADD0-7452-91A2-2AA88F0E9A30}"/>
              </a:ext>
            </a:extLst>
          </p:cNvPr>
          <p:cNvCxnSpPr>
            <a:cxnSpLocks/>
          </p:cNvCxnSpPr>
          <p:nvPr/>
        </p:nvCxnSpPr>
        <p:spPr>
          <a:xfrm>
            <a:off x="4556886" y="4654550"/>
            <a:ext cx="37071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C55D59-8831-B963-2A34-967ADFF88CA3}"/>
              </a:ext>
            </a:extLst>
          </p:cNvPr>
          <p:cNvSpPr txBox="1"/>
          <p:nvPr/>
        </p:nvSpPr>
        <p:spPr>
          <a:xfrm>
            <a:off x="3775791" y="4719633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thickness = 500 mm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24865B-051F-EC0A-99D7-8E66B19876A4}"/>
              </a:ext>
            </a:extLst>
          </p:cNvPr>
          <p:cNvCxnSpPr>
            <a:cxnSpLocks/>
          </p:cNvCxnSpPr>
          <p:nvPr/>
        </p:nvCxnSpPr>
        <p:spPr>
          <a:xfrm>
            <a:off x="4103622" y="3530600"/>
            <a:ext cx="0" cy="8445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FB41FB0-BEF5-ABE0-3D39-123679A40B33}"/>
              </a:ext>
            </a:extLst>
          </p:cNvPr>
          <p:cNvSpPr txBox="1"/>
          <p:nvPr/>
        </p:nvSpPr>
        <p:spPr>
          <a:xfrm>
            <a:off x="2057608" y="3905240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 depth = Effective span length / 18.0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37DD2-4501-5811-17E4-C942A02F4F7F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4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365AACA-7FBD-42C1-EB49-DBEB8BEC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Girder | Beam and Slab Girder</a:t>
            </a:r>
          </a:p>
        </p:txBody>
      </p:sp>
    </p:spTree>
    <p:extLst>
      <p:ext uri="{BB962C8B-B14F-4D97-AF65-F5344CB8AC3E}">
        <p14:creationId xmlns:p14="http://schemas.microsoft.com/office/powerpoint/2010/main" val="400177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C7C86-0FA1-0A66-DB9E-C8619489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6AFED2-A902-8660-1E3C-00E838D0F47E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A252A-CB7E-86CA-C712-8E450426882E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27ADF8-26B2-ED0D-EF12-57EA9E0D77D2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2F11D-32B6-538D-4604-6B3679BA2C89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CA9F44-730F-DB27-3A35-7DBC8E4DE71B}"/>
              </a:ext>
            </a:extLst>
          </p:cNvPr>
          <p:cNvCxnSpPr>
            <a:cxnSpLocks/>
          </p:cNvCxnSpPr>
          <p:nvPr/>
        </p:nvCxnSpPr>
        <p:spPr>
          <a:xfrm>
            <a:off x="2501900" y="3124200"/>
            <a:ext cx="7134762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98DC2C-2899-C6DA-4579-97F4964379D2}"/>
              </a:ext>
            </a:extLst>
          </p:cNvPr>
          <p:cNvCxnSpPr>
            <a:cxnSpLocks/>
          </p:cNvCxnSpPr>
          <p:nvPr/>
        </p:nvCxnSpPr>
        <p:spPr>
          <a:xfrm>
            <a:off x="5578503" y="4540250"/>
            <a:ext cx="1276031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19F8BB-21E8-25A9-96DD-9627EA096CC3}"/>
              </a:ext>
            </a:extLst>
          </p:cNvPr>
          <p:cNvSpPr txBox="1"/>
          <p:nvPr/>
        </p:nvSpPr>
        <p:spPr>
          <a:xfrm>
            <a:off x="5088303" y="4778334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Spacing = (3.5, 4.5)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42426B-44B9-11C3-5AB0-3374BE343016}"/>
              </a:ext>
            </a:extLst>
          </p:cNvPr>
          <p:cNvCxnSpPr/>
          <p:nvPr/>
        </p:nvCxnSpPr>
        <p:spPr>
          <a:xfrm>
            <a:off x="9839732" y="3248636"/>
            <a:ext cx="0" cy="2476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36328F-77AB-C614-C53A-6FFD6C7DE932}"/>
              </a:ext>
            </a:extLst>
          </p:cNvPr>
          <p:cNvSpPr txBox="1"/>
          <p:nvPr/>
        </p:nvSpPr>
        <p:spPr>
          <a:xfrm>
            <a:off x="10069356" y="3228193"/>
            <a:ext cx="12619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Deck Thickness = 300 mm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BEE709-E550-6A69-82FB-F69C9267E8CA}"/>
              </a:ext>
            </a:extLst>
          </p:cNvPr>
          <p:cNvCxnSpPr>
            <a:cxnSpLocks/>
          </p:cNvCxnSpPr>
          <p:nvPr/>
        </p:nvCxnSpPr>
        <p:spPr>
          <a:xfrm>
            <a:off x="4556886" y="4654550"/>
            <a:ext cx="37071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F60B6D-E01B-2E72-223A-B890F111A16A}"/>
              </a:ext>
            </a:extLst>
          </p:cNvPr>
          <p:cNvSpPr txBox="1"/>
          <p:nvPr/>
        </p:nvSpPr>
        <p:spPr>
          <a:xfrm>
            <a:off x="3775791" y="4719633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thickness = 500 mm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835130-0FF1-B2C8-5CE1-612FB3B1B181}"/>
              </a:ext>
            </a:extLst>
          </p:cNvPr>
          <p:cNvCxnSpPr>
            <a:cxnSpLocks/>
          </p:cNvCxnSpPr>
          <p:nvPr/>
        </p:nvCxnSpPr>
        <p:spPr>
          <a:xfrm>
            <a:off x="3775791" y="3549077"/>
            <a:ext cx="0" cy="8445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42582C-B8EB-0DF7-DEC2-43115D53086D}"/>
              </a:ext>
            </a:extLst>
          </p:cNvPr>
          <p:cNvSpPr txBox="1"/>
          <p:nvPr/>
        </p:nvSpPr>
        <p:spPr>
          <a:xfrm>
            <a:off x="1586231" y="3874663"/>
            <a:ext cx="2120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Girder  depth = Effective span length / 18.0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A2510C-A704-3467-27AC-674D6128259A}"/>
              </a:ext>
            </a:extLst>
          </p:cNvPr>
          <p:cNvSpPr txBox="1"/>
          <p:nvPr/>
        </p:nvSpPr>
        <p:spPr>
          <a:xfrm>
            <a:off x="4685757" y="5300680"/>
            <a:ext cx="2844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Number of girder = width / 3.5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1D4C1D-2F42-3164-F6C2-3B3F5CCAB384}"/>
              </a:ext>
            </a:extLst>
          </p:cNvPr>
          <p:cNvGrpSpPr/>
          <p:nvPr/>
        </p:nvGrpSpPr>
        <p:grpSpPr>
          <a:xfrm>
            <a:off x="2501900" y="3282951"/>
            <a:ext cx="7213600" cy="932880"/>
            <a:chOff x="2501900" y="3282951"/>
            <a:chExt cx="7213600" cy="932880"/>
          </a:xfr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0685F3-CA12-9872-60E9-7D7A12ADAF4A}"/>
                </a:ext>
              </a:extLst>
            </p:cNvPr>
            <p:cNvSpPr/>
            <p:nvPr/>
          </p:nvSpPr>
          <p:spPr>
            <a:xfrm>
              <a:off x="5922696" y="3449302"/>
              <a:ext cx="370714" cy="7665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FC61F6-7E57-3560-2A69-F586881AC083}"/>
                </a:ext>
              </a:extLst>
            </p:cNvPr>
            <p:cNvSpPr/>
            <p:nvPr/>
          </p:nvSpPr>
          <p:spPr>
            <a:xfrm>
              <a:off x="2501900" y="3282951"/>
              <a:ext cx="7213600" cy="179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75F9C-92B2-93D2-43B4-5C44AFF04D4D}"/>
                </a:ext>
              </a:extLst>
            </p:cNvPr>
            <p:cNvSpPr/>
            <p:nvPr/>
          </p:nvSpPr>
          <p:spPr>
            <a:xfrm>
              <a:off x="4263651" y="3402260"/>
              <a:ext cx="370714" cy="766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2AD5CD69-5E27-DFB3-16C4-C659C4672D57}"/>
                </a:ext>
              </a:extLst>
            </p:cNvPr>
            <p:cNvSpPr/>
            <p:nvPr/>
          </p:nvSpPr>
          <p:spPr>
            <a:xfrm rot="10800000">
              <a:off x="4030064" y="3416207"/>
              <a:ext cx="233584" cy="16384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12093BB7-C661-705F-727F-60EBE3FB2B0A}"/>
                </a:ext>
              </a:extLst>
            </p:cNvPr>
            <p:cNvSpPr/>
            <p:nvPr/>
          </p:nvSpPr>
          <p:spPr>
            <a:xfrm rot="10800000">
              <a:off x="5719664" y="3455002"/>
              <a:ext cx="233584" cy="16384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7DF28685-C143-10F5-B8A3-F30DE4F404E8}"/>
                </a:ext>
              </a:extLst>
            </p:cNvPr>
            <p:cNvSpPr/>
            <p:nvPr/>
          </p:nvSpPr>
          <p:spPr>
            <a:xfrm rot="5400000">
              <a:off x="4671685" y="3348082"/>
              <a:ext cx="171795" cy="280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63A4683A-7967-3064-1E8B-1592C64FCBBA}"/>
                </a:ext>
              </a:extLst>
            </p:cNvPr>
            <p:cNvSpPr/>
            <p:nvPr/>
          </p:nvSpPr>
          <p:spPr>
            <a:xfrm rot="5400000">
              <a:off x="6332186" y="3405629"/>
              <a:ext cx="171795" cy="280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FE1048-5429-6C6B-8592-B2CAC2C80EF6}"/>
                </a:ext>
              </a:extLst>
            </p:cNvPr>
            <p:cNvSpPr/>
            <p:nvPr/>
          </p:nvSpPr>
          <p:spPr>
            <a:xfrm>
              <a:off x="7589754" y="3442889"/>
              <a:ext cx="370714" cy="7665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CD4E2BC3-6680-1183-9C3A-FDE71C6D9C11}"/>
                </a:ext>
              </a:extLst>
            </p:cNvPr>
            <p:cNvSpPr/>
            <p:nvPr/>
          </p:nvSpPr>
          <p:spPr>
            <a:xfrm rot="10800000">
              <a:off x="7386722" y="3448589"/>
              <a:ext cx="233584" cy="16384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7F5E4C6E-7CC8-7667-117C-FAB29BEA4945}"/>
                </a:ext>
              </a:extLst>
            </p:cNvPr>
            <p:cNvSpPr/>
            <p:nvPr/>
          </p:nvSpPr>
          <p:spPr>
            <a:xfrm rot="5400000">
              <a:off x="7999244" y="3399216"/>
              <a:ext cx="171795" cy="2801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7B8286-8CBD-4371-16B3-B5F80A3D7944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3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6B10A-66D6-81C0-05F0-E728E8094E6C}"/>
              </a:ext>
            </a:extLst>
          </p:cNvPr>
          <p:cNvSpPr txBox="1"/>
          <p:nvPr/>
        </p:nvSpPr>
        <p:spPr>
          <a:xfrm>
            <a:off x="3981450" y="2676972"/>
            <a:ext cx="414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Deck width = </a:t>
            </a:r>
            <a:r>
              <a:rPr lang="en-US" sz="800" b="1" dirty="0">
                <a:cs typeface="Centaur Now Caption" panose="020F0502020204030204" pitchFamily="2" charset="0"/>
              </a:rPr>
              <a:t>= lanes * </a:t>
            </a:r>
            <a:r>
              <a:rPr lang="en-US" sz="800" b="1" dirty="0" err="1">
                <a:cs typeface="Centaur Now Caption" panose="020F0502020204030204" pitchFamily="2" charset="0"/>
              </a:rPr>
              <a:t>lane_width</a:t>
            </a:r>
            <a:r>
              <a:rPr lang="en-US" sz="800" b="1" dirty="0">
                <a:cs typeface="Centaur Now Caption" panose="020F0502020204030204" pitchFamily="2" charset="0"/>
              </a:rPr>
              <a:t> + 2 * (</a:t>
            </a:r>
            <a:r>
              <a:rPr lang="en-US" sz="800" b="1" dirty="0" err="1">
                <a:cs typeface="Centaur Now Caption" panose="020F0502020204030204" pitchFamily="2" charset="0"/>
              </a:rPr>
              <a:t>hard_shoulder</a:t>
            </a:r>
            <a:r>
              <a:rPr lang="en-US" sz="800" b="1" dirty="0">
                <a:cs typeface="Centaur Now Caption" panose="020F0502020204030204" pitchFamily="2" charset="0"/>
              </a:rPr>
              <a:t> + </a:t>
            </a:r>
            <a:r>
              <a:rPr lang="en-US" sz="800" b="1" dirty="0" err="1">
                <a:cs typeface="Centaur Now Caption" panose="020F0502020204030204" pitchFamily="2" charset="0"/>
              </a:rPr>
              <a:t>hard_strip</a:t>
            </a:r>
            <a:r>
              <a:rPr lang="en-US" sz="800" b="1" dirty="0">
                <a:cs typeface="Centaur Now Caption" panose="020F0502020204030204" pitchFamily="2" charset="0"/>
              </a:rPr>
              <a:t>)</a:t>
            </a:r>
            <a:r>
              <a:rPr lang="en-US" sz="700" b="1" dirty="0"/>
              <a:t>)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D8BA21A-9A62-56CB-787D-CBF8556E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363"/>
            <a:ext cx="10515600" cy="874712"/>
          </a:xfrm>
        </p:spPr>
        <p:txBody>
          <a:bodyPr/>
          <a:lstStyle/>
          <a:p>
            <a:r>
              <a:rPr lang="en-US" dirty="0"/>
              <a:t>T Girder / Beam and Slab Girder</a:t>
            </a:r>
          </a:p>
        </p:txBody>
      </p:sp>
    </p:spTree>
    <p:extLst>
      <p:ext uri="{BB962C8B-B14F-4D97-AF65-F5344CB8AC3E}">
        <p14:creationId xmlns:p14="http://schemas.microsoft.com/office/powerpoint/2010/main" val="83191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9825E7-79B9-1586-68F0-C936EFD1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83" y="2390401"/>
            <a:ext cx="9971039" cy="41257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AFA396-9718-45BD-E81A-97564765AACC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C84DF8-DE45-2E70-4BF3-A91CFA81CD2C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0ABF9B-90BD-BE81-0454-D0D9C4E4E2C8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F3B567-7783-E6BE-CB74-AE33A82D979D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88F00-CA35-85A3-79FF-38717DA3E29E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3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4" name="Title 21">
            <a:extLst>
              <a:ext uri="{FF2B5EF4-FFF2-40B4-BE49-F238E27FC236}">
                <a16:creationId xmlns:a16="http://schemas.microsoft.com/office/drawing/2014/main" id="{88F78DA5-F956-F36F-1EFE-24CF6D07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363"/>
            <a:ext cx="10515600" cy="874712"/>
          </a:xfrm>
        </p:spPr>
        <p:txBody>
          <a:bodyPr/>
          <a:lstStyle/>
          <a:p>
            <a:r>
              <a:rPr lang="en-US" dirty="0"/>
              <a:t>Box Girder</a:t>
            </a:r>
          </a:p>
        </p:txBody>
      </p:sp>
    </p:spTree>
    <p:extLst>
      <p:ext uri="{BB962C8B-B14F-4D97-AF65-F5344CB8AC3E}">
        <p14:creationId xmlns:p14="http://schemas.microsoft.com/office/powerpoint/2010/main" val="203645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0D90-31C2-7412-4B01-7AB6988B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E5DEE-CCF1-0768-A9AA-C6C0A642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762510"/>
            <a:ext cx="8772525" cy="3648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BCA424-98D5-CBA3-D07A-9C193B6BA4E0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ED88F2-B558-1A9D-800D-F505FF28060A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805A63-AFD5-9C7B-6878-054AA2BD6C90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5889E8-14D8-B84E-05DE-CED1C1E046B4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3901AD-E299-3736-4988-BC939DC7A314}"/>
              </a:ext>
            </a:extLst>
          </p:cNvPr>
          <p:cNvGrpSpPr/>
          <p:nvPr/>
        </p:nvGrpSpPr>
        <p:grpSpPr>
          <a:xfrm>
            <a:off x="2947416" y="3289300"/>
            <a:ext cx="6342634" cy="1504950"/>
            <a:chOff x="2947416" y="3282960"/>
            <a:chExt cx="6337300" cy="1511290"/>
          </a:xfr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E6ECD6-742E-2342-48E4-32F0A860928A}"/>
                </a:ext>
              </a:extLst>
            </p:cNvPr>
            <p:cNvSpPr/>
            <p:nvPr/>
          </p:nvSpPr>
          <p:spPr>
            <a:xfrm>
              <a:off x="4552937" y="3429000"/>
              <a:ext cx="3145310" cy="209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9EA99069-50D9-DE98-CEC7-558FC873817F}"/>
                </a:ext>
              </a:extLst>
            </p:cNvPr>
            <p:cNvSpPr/>
            <p:nvPr/>
          </p:nvSpPr>
          <p:spPr>
            <a:xfrm rot="5400000">
              <a:off x="4640197" y="3549632"/>
              <a:ext cx="98531" cy="26729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9AF813-8CBA-1183-1438-B5ABB06ED4AD}"/>
                </a:ext>
              </a:extLst>
            </p:cNvPr>
            <p:cNvGrpSpPr/>
            <p:nvPr/>
          </p:nvGrpSpPr>
          <p:grpSpPr>
            <a:xfrm>
              <a:off x="2947416" y="3282960"/>
              <a:ext cx="6337300" cy="1511290"/>
              <a:chOff x="2947416" y="3282960"/>
              <a:chExt cx="6337300" cy="1511290"/>
            </a:xfrm>
            <a:grpFill/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99913B0-19CD-05D6-161F-E241BE797437}"/>
                  </a:ext>
                </a:extLst>
              </p:cNvPr>
              <p:cNvSpPr/>
              <p:nvPr/>
            </p:nvSpPr>
            <p:spPr>
              <a:xfrm>
                <a:off x="2947416" y="3282960"/>
                <a:ext cx="6337300" cy="1650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2EC119-B130-E962-AB58-4397DA5ED4C7}"/>
                  </a:ext>
                </a:extLst>
              </p:cNvPr>
              <p:cNvSpPr/>
              <p:nvPr/>
            </p:nvSpPr>
            <p:spPr>
              <a:xfrm>
                <a:off x="4127500" y="3429000"/>
                <a:ext cx="425437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51D6B4-4DCD-4FDF-91BF-9AC4BD0B7A2C}"/>
                  </a:ext>
                </a:extLst>
              </p:cNvPr>
              <p:cNvSpPr/>
              <p:nvPr/>
            </p:nvSpPr>
            <p:spPr>
              <a:xfrm>
                <a:off x="7698246" y="3429000"/>
                <a:ext cx="425437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3CF535-F3FF-8573-B7A7-7E1F71ACF9CE}"/>
                  </a:ext>
                </a:extLst>
              </p:cNvPr>
              <p:cNvSpPr/>
              <p:nvPr/>
            </p:nvSpPr>
            <p:spPr>
              <a:xfrm>
                <a:off x="4552935" y="4686306"/>
                <a:ext cx="3145310" cy="984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id="{1271F146-BF2A-8278-91B1-8AAEE39C38B5}"/>
                  </a:ext>
                </a:extLst>
              </p:cNvPr>
              <p:cNvSpPr/>
              <p:nvPr/>
            </p:nvSpPr>
            <p:spPr>
              <a:xfrm>
                <a:off x="4552934" y="4570551"/>
                <a:ext cx="317513" cy="1157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0876CDB0-7969-87F6-6EFA-45C226A95DC6}"/>
                  </a:ext>
                </a:extLst>
              </p:cNvPr>
              <p:cNvSpPr/>
              <p:nvPr/>
            </p:nvSpPr>
            <p:spPr>
              <a:xfrm rot="16200000">
                <a:off x="7496286" y="4486383"/>
                <a:ext cx="83884" cy="32008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87E6E10B-B92B-DFD0-1BA8-EBFB83031D44}"/>
                  </a:ext>
                </a:extLst>
              </p:cNvPr>
              <p:cNvSpPr/>
              <p:nvPr/>
            </p:nvSpPr>
            <p:spPr>
              <a:xfrm rot="10800000">
                <a:off x="7402004" y="3638246"/>
                <a:ext cx="294177" cy="9810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D51CA9-3093-D623-32AC-847394EEDC13}"/>
              </a:ext>
            </a:extLst>
          </p:cNvPr>
          <p:cNvSpPr txBox="1"/>
          <p:nvPr/>
        </p:nvSpPr>
        <p:spPr>
          <a:xfrm>
            <a:off x="644525" y="5802096"/>
            <a:ext cx="5099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Number of cells, Girder Depth, </a:t>
            </a:r>
            <a:r>
              <a:rPr lang="en-US" dirty="0">
                <a:solidFill>
                  <a:srgbClr val="156082"/>
                </a:solidFill>
              </a:rPr>
              <a:t>Cell web thickness</a:t>
            </a:r>
          </a:p>
        </p:txBody>
      </p:sp>
      <p:sp>
        <p:nvSpPr>
          <p:cNvPr id="14" name="Title 21">
            <a:extLst>
              <a:ext uri="{FF2B5EF4-FFF2-40B4-BE49-F238E27FC236}">
                <a16:creationId xmlns:a16="http://schemas.microsoft.com/office/drawing/2014/main" id="{E5A99B09-00FB-63C2-0912-D936539E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363"/>
            <a:ext cx="10515600" cy="874712"/>
          </a:xfrm>
        </p:spPr>
        <p:txBody>
          <a:bodyPr/>
          <a:lstStyle/>
          <a:p>
            <a:r>
              <a:rPr lang="en-US" dirty="0"/>
              <a:t>Box Girder</a:t>
            </a:r>
          </a:p>
        </p:txBody>
      </p:sp>
    </p:spTree>
    <p:extLst>
      <p:ext uri="{BB962C8B-B14F-4D97-AF65-F5344CB8AC3E}">
        <p14:creationId xmlns:p14="http://schemas.microsoft.com/office/powerpoint/2010/main" val="167614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EC54-A727-FE9A-D4B6-48DD60DE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3F179-1F59-5ED6-732A-AA8FB4E941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709737" y="1762510"/>
            <a:ext cx="8772525" cy="36480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01DDF3-4C3F-3885-29F6-FE2198831FAA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955793-B2F9-4000-4776-0437F3314D22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C9E7E0-13A2-56C3-C04A-8DBBB3BD76AB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F7232A-0AB7-D192-4CC3-F8A625E596C1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D36FEC-A474-9D37-6D32-CAEF1580DB31}"/>
              </a:ext>
            </a:extLst>
          </p:cNvPr>
          <p:cNvCxnSpPr>
            <a:cxnSpLocks/>
          </p:cNvCxnSpPr>
          <p:nvPr/>
        </p:nvCxnSpPr>
        <p:spPr>
          <a:xfrm>
            <a:off x="4127500" y="5410585"/>
            <a:ext cx="49528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16D0BE-ACF8-BD44-E349-1D57B5F150D3}"/>
              </a:ext>
            </a:extLst>
          </p:cNvPr>
          <p:cNvSpPr txBox="1"/>
          <p:nvPr/>
        </p:nvSpPr>
        <p:spPr>
          <a:xfrm>
            <a:off x="3587742" y="5503819"/>
            <a:ext cx="157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Web thickness = 0.5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A3CA86-A76C-E6DB-B41D-865384FB02A7}"/>
              </a:ext>
            </a:extLst>
          </p:cNvPr>
          <p:cNvCxnSpPr>
            <a:cxnSpLocks/>
          </p:cNvCxnSpPr>
          <p:nvPr/>
        </p:nvCxnSpPr>
        <p:spPr>
          <a:xfrm>
            <a:off x="8745881" y="3753042"/>
            <a:ext cx="0" cy="2221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D4CB4A-4255-F918-8E93-E21B23A742E3}"/>
              </a:ext>
            </a:extLst>
          </p:cNvPr>
          <p:cNvSpPr txBox="1"/>
          <p:nvPr/>
        </p:nvSpPr>
        <p:spPr>
          <a:xfrm>
            <a:off x="8807606" y="3772117"/>
            <a:ext cx="1702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Top slab thickness = 250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AC613-0AF2-003A-3548-6366E9CA98E9}"/>
              </a:ext>
            </a:extLst>
          </p:cNvPr>
          <p:cNvSpPr txBox="1"/>
          <p:nvPr/>
        </p:nvSpPr>
        <p:spPr>
          <a:xfrm>
            <a:off x="8358210" y="4595662"/>
            <a:ext cx="1889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Bottom slab thickness = 150 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B3403D-6FF6-F81D-1D47-DE81CC80C099}"/>
              </a:ext>
            </a:extLst>
          </p:cNvPr>
          <p:cNvSpPr txBox="1"/>
          <p:nvPr/>
        </p:nvSpPr>
        <p:spPr>
          <a:xfrm>
            <a:off x="4257727" y="4009704"/>
            <a:ext cx="1889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Box_height</a:t>
            </a:r>
            <a:r>
              <a:rPr lang="en-US" sz="900" dirty="0"/>
              <a:t> = 2 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7E40AC-1652-8540-6F5D-B3E2B89440F1}"/>
              </a:ext>
            </a:extLst>
          </p:cNvPr>
          <p:cNvGrpSpPr/>
          <p:nvPr/>
        </p:nvGrpSpPr>
        <p:grpSpPr>
          <a:xfrm>
            <a:off x="2533186" y="3276610"/>
            <a:ext cx="7102825" cy="1511290"/>
            <a:chOff x="2533186" y="3276610"/>
            <a:chExt cx="7102825" cy="1511290"/>
          </a:xfr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39ECDA-CB06-CBD5-7A10-C0106AC48701}"/>
                </a:ext>
              </a:extLst>
            </p:cNvPr>
            <p:cNvGrpSpPr/>
            <p:nvPr/>
          </p:nvGrpSpPr>
          <p:grpSpPr>
            <a:xfrm>
              <a:off x="2947416" y="3276610"/>
              <a:ext cx="6337300" cy="1511290"/>
              <a:chOff x="2947416" y="3282960"/>
              <a:chExt cx="6337300" cy="1511290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B8F5E2-ED30-A868-C894-41F53B68C7A3}"/>
                  </a:ext>
                </a:extLst>
              </p:cNvPr>
              <p:cNvSpPr/>
              <p:nvPr/>
            </p:nvSpPr>
            <p:spPr>
              <a:xfrm>
                <a:off x="4552937" y="3429000"/>
                <a:ext cx="3145310" cy="209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2F21967-EEE3-98DB-8637-266FA29AF164}"/>
                  </a:ext>
                </a:extLst>
              </p:cNvPr>
              <p:cNvSpPr/>
              <p:nvPr/>
            </p:nvSpPr>
            <p:spPr>
              <a:xfrm rot="5400000">
                <a:off x="4640197" y="3549632"/>
                <a:ext cx="98531" cy="26729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B35E4CF-8D97-F97A-1E3B-24E07FF68155}"/>
                  </a:ext>
                </a:extLst>
              </p:cNvPr>
              <p:cNvGrpSpPr/>
              <p:nvPr/>
            </p:nvGrpSpPr>
            <p:grpSpPr>
              <a:xfrm>
                <a:off x="2947416" y="3282960"/>
                <a:ext cx="6337300" cy="1511290"/>
                <a:chOff x="2947416" y="3282960"/>
                <a:chExt cx="6337300" cy="1511290"/>
              </a:xfrm>
              <a:grpFill/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18FA9B9-84EE-76DC-6883-C9CC0904940D}"/>
                    </a:ext>
                  </a:extLst>
                </p:cNvPr>
                <p:cNvSpPr/>
                <p:nvPr/>
              </p:nvSpPr>
              <p:spPr>
                <a:xfrm>
                  <a:off x="2947416" y="3282960"/>
                  <a:ext cx="6337300" cy="1650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C841D67-C143-637B-947C-5FADB0D622C5}"/>
                    </a:ext>
                  </a:extLst>
                </p:cNvPr>
                <p:cNvSpPr/>
                <p:nvPr/>
              </p:nvSpPr>
              <p:spPr>
                <a:xfrm>
                  <a:off x="4127500" y="3429000"/>
                  <a:ext cx="425437" cy="136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E8F4D1F-D2EA-4657-CDE0-B3B87AECEA4E}"/>
                    </a:ext>
                  </a:extLst>
                </p:cNvPr>
                <p:cNvSpPr/>
                <p:nvPr/>
              </p:nvSpPr>
              <p:spPr>
                <a:xfrm>
                  <a:off x="7698246" y="3429000"/>
                  <a:ext cx="425437" cy="13652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A0FBAD-C61E-35F6-9F53-8145446A48AF}"/>
                    </a:ext>
                  </a:extLst>
                </p:cNvPr>
                <p:cNvSpPr/>
                <p:nvPr/>
              </p:nvSpPr>
              <p:spPr>
                <a:xfrm>
                  <a:off x="4552935" y="4692656"/>
                  <a:ext cx="3145310" cy="984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ight Triangle 15">
                  <a:extLst>
                    <a:ext uri="{FF2B5EF4-FFF2-40B4-BE49-F238E27FC236}">
                      <a16:creationId xmlns:a16="http://schemas.microsoft.com/office/drawing/2014/main" id="{2A858820-5607-966D-9DC2-6CB7B351BFBC}"/>
                    </a:ext>
                  </a:extLst>
                </p:cNvPr>
                <p:cNvSpPr/>
                <p:nvPr/>
              </p:nvSpPr>
              <p:spPr>
                <a:xfrm>
                  <a:off x="4552934" y="4582959"/>
                  <a:ext cx="317513" cy="11575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ight Triangle 16">
                  <a:extLst>
                    <a:ext uri="{FF2B5EF4-FFF2-40B4-BE49-F238E27FC236}">
                      <a16:creationId xmlns:a16="http://schemas.microsoft.com/office/drawing/2014/main" id="{34AC3521-EC07-FA9C-0B5B-2C3D31502275}"/>
                    </a:ext>
                  </a:extLst>
                </p:cNvPr>
                <p:cNvSpPr/>
                <p:nvPr/>
              </p:nvSpPr>
              <p:spPr>
                <a:xfrm rot="16200000">
                  <a:off x="7473556" y="4465177"/>
                  <a:ext cx="98109" cy="351319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ight Triangle 17">
                  <a:extLst>
                    <a:ext uri="{FF2B5EF4-FFF2-40B4-BE49-F238E27FC236}">
                      <a16:creationId xmlns:a16="http://schemas.microsoft.com/office/drawing/2014/main" id="{DD611322-AB61-E24B-952E-3906646DAC23}"/>
                    </a:ext>
                  </a:extLst>
                </p:cNvPr>
                <p:cNvSpPr/>
                <p:nvPr/>
              </p:nvSpPr>
              <p:spPr>
                <a:xfrm rot="10800000">
                  <a:off x="7402004" y="3638246"/>
                  <a:ext cx="294177" cy="98109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62857-195E-7244-64B4-82222E53D092}"/>
                </a:ext>
              </a:extLst>
            </p:cNvPr>
            <p:cNvSpPr/>
            <p:nvPr/>
          </p:nvSpPr>
          <p:spPr>
            <a:xfrm>
              <a:off x="2533186" y="3435916"/>
              <a:ext cx="1631950" cy="317126"/>
            </a:xfrm>
            <a:custGeom>
              <a:avLst/>
              <a:gdLst>
                <a:gd name="connsiteX0" fmla="*/ 1638300 w 1651000"/>
                <a:gd name="connsiteY0" fmla="*/ 330200 h 330200"/>
                <a:gd name="connsiteX1" fmla="*/ 0 w 1651000"/>
                <a:gd name="connsiteY1" fmla="*/ 146050 h 330200"/>
                <a:gd name="connsiteX2" fmla="*/ 0 w 1651000"/>
                <a:gd name="connsiteY2" fmla="*/ 12700 h 330200"/>
                <a:gd name="connsiteX3" fmla="*/ 1651000 w 1651000"/>
                <a:gd name="connsiteY3" fmla="*/ 0 h 330200"/>
                <a:gd name="connsiteX4" fmla="*/ 1638300 w 1651000"/>
                <a:gd name="connsiteY4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00" h="330200">
                  <a:moveTo>
                    <a:pt x="1638300" y="330200"/>
                  </a:moveTo>
                  <a:lnTo>
                    <a:pt x="0" y="146050"/>
                  </a:lnTo>
                  <a:lnTo>
                    <a:pt x="0" y="12700"/>
                  </a:lnTo>
                  <a:lnTo>
                    <a:pt x="1651000" y="0"/>
                  </a:lnTo>
                  <a:lnTo>
                    <a:pt x="1638300" y="3302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D40BE8-3A63-15AD-C922-ACE92045D180}"/>
                </a:ext>
              </a:extLst>
            </p:cNvPr>
            <p:cNvSpPr/>
            <p:nvPr/>
          </p:nvSpPr>
          <p:spPr>
            <a:xfrm flipH="1">
              <a:off x="8053832" y="3422649"/>
              <a:ext cx="1582179" cy="310401"/>
            </a:xfrm>
            <a:custGeom>
              <a:avLst/>
              <a:gdLst>
                <a:gd name="connsiteX0" fmla="*/ 1638300 w 1651000"/>
                <a:gd name="connsiteY0" fmla="*/ 330200 h 330200"/>
                <a:gd name="connsiteX1" fmla="*/ 0 w 1651000"/>
                <a:gd name="connsiteY1" fmla="*/ 146050 h 330200"/>
                <a:gd name="connsiteX2" fmla="*/ 0 w 1651000"/>
                <a:gd name="connsiteY2" fmla="*/ 12700 h 330200"/>
                <a:gd name="connsiteX3" fmla="*/ 1651000 w 1651000"/>
                <a:gd name="connsiteY3" fmla="*/ 0 h 330200"/>
                <a:gd name="connsiteX4" fmla="*/ 1638300 w 1651000"/>
                <a:gd name="connsiteY4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00" h="330200">
                  <a:moveTo>
                    <a:pt x="1638300" y="330200"/>
                  </a:moveTo>
                  <a:lnTo>
                    <a:pt x="0" y="146050"/>
                  </a:lnTo>
                  <a:lnTo>
                    <a:pt x="0" y="12700"/>
                  </a:lnTo>
                  <a:lnTo>
                    <a:pt x="1651000" y="0"/>
                  </a:lnTo>
                  <a:lnTo>
                    <a:pt x="1638300" y="3302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23C38D-ECB2-B58C-5D63-4C4B48FB3675}"/>
              </a:ext>
            </a:extLst>
          </p:cNvPr>
          <p:cNvSpPr txBox="1"/>
          <p:nvPr/>
        </p:nvSpPr>
        <p:spPr>
          <a:xfrm>
            <a:off x="644525" y="5802096"/>
            <a:ext cx="5099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Number of cells, Girder Depth, </a:t>
            </a:r>
            <a:r>
              <a:rPr lang="en-US" dirty="0">
                <a:solidFill>
                  <a:srgbClr val="156082"/>
                </a:solidFill>
              </a:rPr>
              <a:t>Cell web thickness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8EA27-E0AB-C68A-F1D7-501D45FE1BD3}"/>
              </a:ext>
            </a:extLst>
          </p:cNvPr>
          <p:cNvSpPr txBox="1"/>
          <p:nvPr/>
        </p:nvSpPr>
        <p:spPr>
          <a:xfrm>
            <a:off x="7069591" y="5643326"/>
            <a:ext cx="433908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 err="1">
                <a:effectLst/>
              </a:rPr>
              <a:t>Cell_ratio</a:t>
            </a:r>
            <a:r>
              <a:rPr lang="en-US" sz="1200" b="0" dirty="0">
                <a:effectLst/>
              </a:rPr>
              <a:t> = </a:t>
            </a:r>
            <a:r>
              <a:rPr lang="en-US" sz="1200" b="0" dirty="0" err="1">
                <a:effectLst/>
              </a:rPr>
              <a:t>depth_of_girder</a:t>
            </a:r>
            <a:r>
              <a:rPr lang="en-US" sz="1200" b="0" dirty="0">
                <a:effectLst/>
              </a:rPr>
              <a:t> / </a:t>
            </a:r>
            <a:r>
              <a:rPr lang="en-US" sz="1200" b="0" dirty="0" err="1">
                <a:effectLst/>
              </a:rPr>
              <a:t>total_width_m</a:t>
            </a:r>
            <a:r>
              <a:rPr lang="en-US" sz="1200" b="0" dirty="0">
                <a:effectLst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effectLst/>
              </a:rPr>
              <a:t>Number of cells depends on cell ratio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2795D7-981E-A64A-5354-07C6AE02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64" y="255419"/>
            <a:ext cx="3554671" cy="16771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84D614-05AA-B017-379C-87D660C84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91" y="247050"/>
            <a:ext cx="4612673" cy="13142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4766C0-7C71-9A49-96D1-48409310AFC5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6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C9C102-BF52-1301-9580-1F2A7A076E80}"/>
              </a:ext>
            </a:extLst>
          </p:cNvPr>
          <p:cNvSpPr txBox="1"/>
          <p:nvPr/>
        </p:nvSpPr>
        <p:spPr>
          <a:xfrm>
            <a:off x="5703571" y="628954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7"/>
              </a:rPr>
              <a:t>Concrete Box Girder Bridges Guide - J Schlaich, H. Scheffer</a:t>
            </a:r>
            <a:endParaRPr lang="en-US" sz="11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4644D-0600-542F-9F1F-C3A8F34A4389}"/>
              </a:ext>
            </a:extLst>
          </p:cNvPr>
          <p:cNvCxnSpPr>
            <a:cxnSpLocks/>
          </p:cNvCxnSpPr>
          <p:nvPr/>
        </p:nvCxnSpPr>
        <p:spPr>
          <a:xfrm flipH="1">
            <a:off x="5776636" y="3612802"/>
            <a:ext cx="7185" cy="11225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8A863C-F93D-B6BC-0DA9-EC5FBE56560E}"/>
              </a:ext>
            </a:extLst>
          </p:cNvPr>
          <p:cNvCxnSpPr>
            <a:cxnSpLocks/>
          </p:cNvCxnSpPr>
          <p:nvPr/>
        </p:nvCxnSpPr>
        <p:spPr>
          <a:xfrm>
            <a:off x="8280764" y="4594106"/>
            <a:ext cx="0" cy="2221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21">
            <a:extLst>
              <a:ext uri="{FF2B5EF4-FFF2-40B4-BE49-F238E27FC236}">
                <a16:creationId xmlns:a16="http://schemas.microsoft.com/office/drawing/2014/main" id="{09A5467F-E64C-C58A-78A3-5A4F369C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363"/>
            <a:ext cx="10515600" cy="874712"/>
          </a:xfrm>
        </p:spPr>
        <p:txBody>
          <a:bodyPr/>
          <a:lstStyle/>
          <a:p>
            <a:r>
              <a:rPr lang="en-US" dirty="0"/>
              <a:t>Box Girder</a:t>
            </a:r>
          </a:p>
        </p:txBody>
      </p:sp>
    </p:spTree>
    <p:extLst>
      <p:ext uri="{BB962C8B-B14F-4D97-AF65-F5344CB8AC3E}">
        <p14:creationId xmlns:p14="http://schemas.microsoft.com/office/powerpoint/2010/main" val="190613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016D5-EE20-DBD2-A419-DE7D64B6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E23B51-161E-C374-C829-5BC4B074DDD5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664DF8-7218-D4F7-E8A5-1E1351BF2052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C9F06-7D0F-EE9C-5A31-6D7151E440A8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D066FE-24E2-8A9C-DC4B-9D1F147294CB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ABB5C0-70D9-3B9C-24CA-4A060AD25900}"/>
              </a:ext>
            </a:extLst>
          </p:cNvPr>
          <p:cNvGrpSpPr/>
          <p:nvPr/>
        </p:nvGrpSpPr>
        <p:grpSpPr>
          <a:xfrm>
            <a:off x="1727200" y="3276610"/>
            <a:ext cx="8820150" cy="1539335"/>
            <a:chOff x="1727200" y="3276610"/>
            <a:chExt cx="8820150" cy="1539335"/>
          </a:xfr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FC8F32-B54B-F20F-5D7F-DD72B4B4A931}"/>
                </a:ext>
              </a:extLst>
            </p:cNvPr>
            <p:cNvSpPr/>
            <p:nvPr/>
          </p:nvSpPr>
          <p:spPr>
            <a:xfrm>
              <a:off x="1727200" y="3276610"/>
              <a:ext cx="8820150" cy="1650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745BE4-43B9-6393-5B14-799841356A8C}"/>
                </a:ext>
              </a:extLst>
            </p:cNvPr>
            <p:cNvGrpSpPr/>
            <p:nvPr/>
          </p:nvGrpSpPr>
          <p:grpSpPr>
            <a:xfrm>
              <a:off x="2209103" y="3441700"/>
              <a:ext cx="4162862" cy="1374245"/>
              <a:chOff x="2209103" y="3441700"/>
              <a:chExt cx="4162862" cy="1374245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AC685C-0B3A-F2E0-E1D9-B3352C248BD3}"/>
                  </a:ext>
                </a:extLst>
              </p:cNvPr>
              <p:cNvSpPr/>
              <p:nvPr/>
            </p:nvSpPr>
            <p:spPr>
              <a:xfrm>
                <a:off x="2716456" y="3441700"/>
                <a:ext cx="3145310" cy="209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2A22543C-7236-F6FC-4298-538C9835C33E}"/>
                  </a:ext>
                </a:extLst>
              </p:cNvPr>
              <p:cNvSpPr/>
              <p:nvPr/>
            </p:nvSpPr>
            <p:spPr>
              <a:xfrm rot="5400000">
                <a:off x="2803716" y="3562332"/>
                <a:ext cx="98531" cy="26729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4D759D-D53D-6D9F-B61F-A36DE091A277}"/>
                  </a:ext>
                </a:extLst>
              </p:cNvPr>
              <p:cNvSpPr/>
              <p:nvPr/>
            </p:nvSpPr>
            <p:spPr>
              <a:xfrm>
                <a:off x="2209103" y="3441700"/>
                <a:ext cx="592116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D15A59-9522-80AE-DA9F-1DA61338AFE8}"/>
                  </a:ext>
                </a:extLst>
              </p:cNvPr>
              <p:cNvSpPr/>
              <p:nvPr/>
            </p:nvSpPr>
            <p:spPr>
              <a:xfrm>
                <a:off x="5779849" y="3441700"/>
                <a:ext cx="592116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04B601-FA43-9F82-5C06-CDADDC97863D}"/>
                  </a:ext>
                </a:extLst>
              </p:cNvPr>
              <p:cNvSpPr/>
              <p:nvPr/>
            </p:nvSpPr>
            <p:spPr>
              <a:xfrm>
                <a:off x="2209103" y="4730463"/>
                <a:ext cx="4162862" cy="854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id="{139FF16F-0AF9-AF27-A0D7-E1D24418AA3F}"/>
                  </a:ext>
                </a:extLst>
              </p:cNvPr>
              <p:cNvSpPr/>
              <p:nvPr/>
            </p:nvSpPr>
            <p:spPr>
              <a:xfrm>
                <a:off x="2655317" y="4614709"/>
                <a:ext cx="441910" cy="1157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5830EA7D-2E45-4847-7A39-CFF4B919C4E9}"/>
                  </a:ext>
                </a:extLst>
              </p:cNvPr>
              <p:cNvSpPr/>
              <p:nvPr/>
            </p:nvSpPr>
            <p:spPr>
              <a:xfrm rot="16200000">
                <a:off x="5644602" y="4434455"/>
                <a:ext cx="98109" cy="48896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F95262C5-B175-79F7-71C0-22C9484C4F0B}"/>
                  </a:ext>
                </a:extLst>
              </p:cNvPr>
              <p:cNvSpPr/>
              <p:nvPr/>
            </p:nvSpPr>
            <p:spPr>
              <a:xfrm rot="10800000">
                <a:off x="5508879" y="3650944"/>
                <a:ext cx="409430" cy="9810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12148E-1417-6505-380F-5DEEA77DCA39}"/>
                </a:ext>
              </a:extLst>
            </p:cNvPr>
            <p:cNvGrpSpPr/>
            <p:nvPr/>
          </p:nvGrpSpPr>
          <p:grpSpPr>
            <a:xfrm>
              <a:off x="5804887" y="3441700"/>
              <a:ext cx="4162862" cy="1374245"/>
              <a:chOff x="2209103" y="3441700"/>
              <a:chExt cx="4162862" cy="1374245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76375B-2D1C-12EF-5F6D-A1C46EE6EF7B}"/>
                  </a:ext>
                </a:extLst>
              </p:cNvPr>
              <p:cNvSpPr/>
              <p:nvPr/>
            </p:nvSpPr>
            <p:spPr>
              <a:xfrm>
                <a:off x="2716456" y="3441700"/>
                <a:ext cx="3145310" cy="209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E9BFF15C-9DF1-7D51-C3DA-1247AACE108E}"/>
                  </a:ext>
                </a:extLst>
              </p:cNvPr>
              <p:cNvSpPr/>
              <p:nvPr/>
            </p:nvSpPr>
            <p:spPr>
              <a:xfrm rot="5400000">
                <a:off x="2803716" y="3562332"/>
                <a:ext cx="98531" cy="26729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D1226B-7DF9-BE1C-DB6C-A9ED859C906E}"/>
                  </a:ext>
                </a:extLst>
              </p:cNvPr>
              <p:cNvSpPr/>
              <p:nvPr/>
            </p:nvSpPr>
            <p:spPr>
              <a:xfrm>
                <a:off x="2209103" y="3441700"/>
                <a:ext cx="592116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00E9B0B-81B6-1851-F311-9A8FD74B56CA}"/>
                  </a:ext>
                </a:extLst>
              </p:cNvPr>
              <p:cNvSpPr/>
              <p:nvPr/>
            </p:nvSpPr>
            <p:spPr>
              <a:xfrm>
                <a:off x="5779849" y="3441700"/>
                <a:ext cx="592116" cy="1365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6635FF-A951-AC46-6E4C-4BBF4F34EEB8}"/>
                  </a:ext>
                </a:extLst>
              </p:cNvPr>
              <p:cNvSpPr/>
              <p:nvPr/>
            </p:nvSpPr>
            <p:spPr>
              <a:xfrm>
                <a:off x="2209103" y="4730463"/>
                <a:ext cx="4162862" cy="854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10DE95F4-2498-1051-DBA9-ECEF39F2BD83}"/>
                  </a:ext>
                </a:extLst>
              </p:cNvPr>
              <p:cNvSpPr/>
              <p:nvPr/>
            </p:nvSpPr>
            <p:spPr>
              <a:xfrm>
                <a:off x="2655317" y="4614709"/>
                <a:ext cx="441910" cy="1157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AB85F479-92DC-CC61-62D1-F845CCBB93E6}"/>
                  </a:ext>
                </a:extLst>
              </p:cNvPr>
              <p:cNvSpPr/>
              <p:nvPr/>
            </p:nvSpPr>
            <p:spPr>
              <a:xfrm rot="16200000">
                <a:off x="5644602" y="4434455"/>
                <a:ext cx="98109" cy="48896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F2AAF5A3-DC40-F217-9E89-099A02606F7E}"/>
                  </a:ext>
                </a:extLst>
              </p:cNvPr>
              <p:cNvSpPr/>
              <p:nvPr/>
            </p:nvSpPr>
            <p:spPr>
              <a:xfrm rot="10800000">
                <a:off x="5508879" y="3650944"/>
                <a:ext cx="409430" cy="9810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D75054-7CF8-E8C5-6A1C-4DC61B700880}"/>
              </a:ext>
            </a:extLst>
          </p:cNvPr>
          <p:cNvSpPr txBox="1"/>
          <p:nvPr/>
        </p:nvSpPr>
        <p:spPr>
          <a:xfrm>
            <a:off x="8046798" y="5608818"/>
            <a:ext cx="619442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effectLst/>
              </a:rPr>
              <a:t>Cell ratio between 1/6 to 1/5 -&gt; 1 cells</a:t>
            </a:r>
          </a:p>
          <a:p>
            <a:pPr>
              <a:lnSpc>
                <a:spcPts val="1425"/>
              </a:lnSpc>
              <a:buNone/>
            </a:pPr>
            <a:r>
              <a:rPr lang="en-US" sz="1200" dirty="0"/>
              <a:t>Cell ratio less than 1/6 -&gt; 2 cells.</a:t>
            </a:r>
            <a:endParaRPr lang="en-US" sz="1200" b="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2CDEC-4DC5-122C-4145-52EA266E90C6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3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23FE6-D565-3D35-2222-B68E1C5A6AE7}"/>
              </a:ext>
            </a:extLst>
          </p:cNvPr>
          <p:cNvSpPr txBox="1"/>
          <p:nvPr/>
        </p:nvSpPr>
        <p:spPr>
          <a:xfrm>
            <a:off x="5713594" y="631507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4"/>
              </a:rPr>
              <a:t>Concrete Box Girder Bridges Guide - J Schlaich, H. Scheffer</a:t>
            </a:r>
            <a:endParaRPr lang="en-US" sz="1100" dirty="0"/>
          </a:p>
        </p:txBody>
      </p:sp>
      <p:sp>
        <p:nvSpPr>
          <p:cNvPr id="32" name="Title 21">
            <a:extLst>
              <a:ext uri="{FF2B5EF4-FFF2-40B4-BE49-F238E27FC236}">
                <a16:creationId xmlns:a16="http://schemas.microsoft.com/office/drawing/2014/main" id="{ACAE0923-959D-C896-9A51-A6B624E1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363"/>
            <a:ext cx="10515600" cy="874712"/>
          </a:xfrm>
        </p:spPr>
        <p:txBody>
          <a:bodyPr/>
          <a:lstStyle/>
          <a:p>
            <a:r>
              <a:rPr lang="en-US" dirty="0"/>
              <a:t>Box Girder</a:t>
            </a:r>
          </a:p>
        </p:txBody>
      </p:sp>
    </p:spTree>
    <p:extLst>
      <p:ext uri="{BB962C8B-B14F-4D97-AF65-F5344CB8AC3E}">
        <p14:creationId xmlns:p14="http://schemas.microsoft.com/office/powerpoint/2010/main" val="373283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BA78E9-A56A-A224-6E65-E0B21BCD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89" y="2301240"/>
            <a:ext cx="4673651" cy="2668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772B7-2EE5-C622-1498-5BAFCCB8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Railings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B8C986-2C65-3549-4D9A-BBA274907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814" y="1833945"/>
            <a:ext cx="5808466" cy="398487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761BFB-C53B-1333-E654-629376E095ED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F8ED5D-07F5-68E7-7077-AD485FCCA418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rgbClr val="92D05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5C90A4-0F32-9935-3662-C7D854BBC060}"/>
              </a:ext>
            </a:extLst>
          </p:cNvPr>
          <p:cNvSpPr txBox="1"/>
          <p:nvPr/>
        </p:nvSpPr>
        <p:spPr>
          <a:xfrm>
            <a:off x="34168" y="3081696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8F03B-968E-089F-7B16-72CC31FCC28A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2DA1B-E0BD-D959-A1EC-D609BF9F964C}"/>
              </a:ext>
            </a:extLst>
          </p:cNvPr>
          <p:cNvSpPr txBox="1"/>
          <p:nvPr/>
        </p:nvSpPr>
        <p:spPr>
          <a:xfrm>
            <a:off x="5655046" y="6302799"/>
            <a:ext cx="6181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Richtzeichnungen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für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Ingenieurbauten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63818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637E-6DC4-076A-60D4-9757C083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F8016A-6A27-2ED1-5F68-EFA39C36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216" y="587413"/>
            <a:ext cx="9032433" cy="619667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26E88C-B089-F168-C029-082A68E611B9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DF6958-270D-D364-740E-DD873225A4E0}"/>
              </a:ext>
            </a:extLst>
          </p:cNvPr>
          <p:cNvCxnSpPr>
            <a:cxnSpLocks/>
          </p:cNvCxnSpPr>
          <p:nvPr/>
        </p:nvCxnSpPr>
        <p:spPr>
          <a:xfrm>
            <a:off x="-44450" y="3448050"/>
            <a:ext cx="12192000" cy="0"/>
          </a:xfrm>
          <a:prstGeom prst="straightConnector1">
            <a:avLst/>
          </a:prstGeom>
          <a:ln>
            <a:solidFill>
              <a:srgbClr val="92D05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3F1BEA-AF8D-FB06-5504-B49011344366}"/>
              </a:ext>
            </a:extLst>
          </p:cNvPr>
          <p:cNvSpPr txBox="1"/>
          <p:nvPr/>
        </p:nvSpPr>
        <p:spPr>
          <a:xfrm>
            <a:off x="34168" y="3081696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ED18F-9C4E-956C-738D-760AC081C9E7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D3E7DA-8ED1-FAE3-5B57-5AE979D1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64" y="112018"/>
            <a:ext cx="2989136" cy="1706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8EDD07-A182-C323-0783-0E3599E34EFC}"/>
              </a:ext>
            </a:extLst>
          </p:cNvPr>
          <p:cNvSpPr/>
          <p:nvPr/>
        </p:nvSpPr>
        <p:spPr>
          <a:xfrm>
            <a:off x="6023355" y="2385059"/>
            <a:ext cx="92712" cy="10602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782433-5CE5-6699-425F-5A1CDD154E0A}"/>
              </a:ext>
            </a:extLst>
          </p:cNvPr>
          <p:cNvSpPr/>
          <p:nvPr/>
        </p:nvSpPr>
        <p:spPr>
          <a:xfrm>
            <a:off x="3904995" y="2385059"/>
            <a:ext cx="92712" cy="10602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66C05E-79EE-6791-0191-12DAD6BEB86C}"/>
              </a:ext>
            </a:extLst>
          </p:cNvPr>
          <p:cNvSpPr/>
          <p:nvPr/>
        </p:nvSpPr>
        <p:spPr>
          <a:xfrm>
            <a:off x="1865320" y="2385059"/>
            <a:ext cx="92712" cy="10602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4ADAE6-6444-F8EE-D236-9DB4178481FB}"/>
              </a:ext>
            </a:extLst>
          </p:cNvPr>
          <p:cNvCxnSpPr/>
          <p:nvPr/>
        </p:nvCxnSpPr>
        <p:spPr>
          <a:xfrm>
            <a:off x="1318260" y="2385059"/>
            <a:ext cx="0" cy="10602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544CC3-B003-2EBB-7634-5D3DE9A58E54}"/>
              </a:ext>
            </a:extLst>
          </p:cNvPr>
          <p:cNvSpPr txBox="1"/>
          <p:nvPr/>
        </p:nvSpPr>
        <p:spPr>
          <a:xfrm>
            <a:off x="305401" y="2655622"/>
            <a:ext cx="108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Railing height = 1.0 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0B9319-DFCB-A85A-F407-7A1DF7C69880}"/>
              </a:ext>
            </a:extLst>
          </p:cNvPr>
          <p:cNvSpPr/>
          <p:nvPr/>
        </p:nvSpPr>
        <p:spPr>
          <a:xfrm>
            <a:off x="1788521" y="2410654"/>
            <a:ext cx="4327545" cy="6078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E32F2-184A-DEA5-E916-8FBC32B8A996}"/>
              </a:ext>
            </a:extLst>
          </p:cNvPr>
          <p:cNvSpPr/>
          <p:nvPr/>
        </p:nvSpPr>
        <p:spPr>
          <a:xfrm>
            <a:off x="1833934" y="2927978"/>
            <a:ext cx="4327545" cy="6078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F84005-4D04-1DF9-F1FF-E5DE4463D037}"/>
              </a:ext>
            </a:extLst>
          </p:cNvPr>
          <p:cNvCxnSpPr>
            <a:cxnSpLocks/>
          </p:cNvCxnSpPr>
          <p:nvPr/>
        </p:nvCxnSpPr>
        <p:spPr>
          <a:xfrm>
            <a:off x="3951351" y="3581400"/>
            <a:ext cx="21647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839F7C-59E9-234B-8FEF-33C56676D95D}"/>
              </a:ext>
            </a:extLst>
          </p:cNvPr>
          <p:cNvSpPr txBox="1"/>
          <p:nvPr/>
        </p:nvSpPr>
        <p:spPr>
          <a:xfrm>
            <a:off x="4148868" y="3605916"/>
            <a:ext cx="1816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Center-center distance = 2.5 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8B1F22-79D1-D378-8A72-56364606F5A0}"/>
              </a:ext>
            </a:extLst>
          </p:cNvPr>
          <p:cNvCxnSpPr>
            <a:cxnSpLocks/>
          </p:cNvCxnSpPr>
          <p:nvPr/>
        </p:nvCxnSpPr>
        <p:spPr>
          <a:xfrm>
            <a:off x="3800191" y="3836748"/>
            <a:ext cx="284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7E0DF9-64AE-556E-6B3B-2CBB30D95362}"/>
              </a:ext>
            </a:extLst>
          </p:cNvPr>
          <p:cNvSpPr txBox="1"/>
          <p:nvPr/>
        </p:nvSpPr>
        <p:spPr>
          <a:xfrm>
            <a:off x="3755195" y="4049853"/>
            <a:ext cx="1816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0.07 thickness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08607-CA7B-2276-3ECB-7C8DD8A1D9C1}"/>
              </a:ext>
            </a:extLst>
          </p:cNvPr>
          <p:cNvSpPr txBox="1"/>
          <p:nvPr/>
        </p:nvSpPr>
        <p:spPr>
          <a:xfrm>
            <a:off x="9805501" y="2587746"/>
            <a:ext cx="2023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 will assume that the railing post is 7cm square in </a:t>
            </a:r>
            <a:r>
              <a:rPr lang="en-US" sz="1050" dirty="0" err="1"/>
              <a:t>xy</a:t>
            </a:r>
            <a:r>
              <a:rPr lang="en-US" sz="1050" dirty="0"/>
              <a:t> plane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81B3C-44F3-B248-4C59-B287AB0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4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61FF-9516-FCCC-EA9B-9BDC96D3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 | Types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431372-8A96-0FFE-680D-458712D1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38" y="2911709"/>
            <a:ext cx="5920397" cy="286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694665-0E0A-F43A-D0AF-869D863D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8" y="2878224"/>
            <a:ext cx="4894624" cy="24068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D3397-7B0D-07B9-AB71-29F2BE63FFDB}"/>
              </a:ext>
            </a:extLst>
          </p:cNvPr>
          <p:cNvSpPr txBox="1"/>
          <p:nvPr/>
        </p:nvSpPr>
        <p:spPr>
          <a:xfrm>
            <a:off x="5632559" y="6438534"/>
            <a:ext cx="60979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NS_2020_Design_Of_Bridge_Piers_And_Pier.pdf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84E359-6C9F-C568-D42D-9C5D1B5AC777}"/>
              </a:ext>
            </a:extLst>
          </p:cNvPr>
          <p:cNvSpPr/>
          <p:nvPr/>
        </p:nvSpPr>
        <p:spPr>
          <a:xfrm>
            <a:off x="8733861" y="387098"/>
            <a:ext cx="1126617" cy="41100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Number of Piers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46C5AA-818E-5058-DE85-BD0E57054FD9}"/>
              </a:ext>
            </a:extLst>
          </p:cNvPr>
          <p:cNvSpPr/>
          <p:nvPr/>
        </p:nvSpPr>
        <p:spPr>
          <a:xfrm>
            <a:off x="7160510" y="405137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Pier Type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1C6C04-27C2-963D-DED8-E5C65B87380C}"/>
              </a:ext>
            </a:extLst>
          </p:cNvPr>
          <p:cNvSpPr/>
          <p:nvPr/>
        </p:nvSpPr>
        <p:spPr>
          <a:xfrm>
            <a:off x="6590534" y="816141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Abadi" panose="020B0604020104020204" pitchFamily="34" charset="0"/>
              </a:rPr>
              <a:t>MultiColumn</a:t>
            </a:r>
            <a:endParaRPr lang="en-US" sz="12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DCF74B-7B8F-41A4-E6D0-E81C492DF3DA}"/>
              </a:ext>
            </a:extLst>
          </p:cNvPr>
          <p:cNvSpPr/>
          <p:nvPr/>
        </p:nvSpPr>
        <p:spPr>
          <a:xfrm>
            <a:off x="7666680" y="824486"/>
            <a:ext cx="1126616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Abadi" panose="020B0604020104020204" pitchFamily="34" charset="0"/>
              </a:rPr>
              <a:t>HammerHead</a:t>
            </a:r>
            <a:endParaRPr lang="en-US" sz="12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E5DEC1-46B1-3995-3AC5-FA9907A6B684}"/>
              </a:ext>
            </a:extLst>
          </p:cNvPr>
          <p:cNvSpPr/>
          <p:nvPr/>
        </p:nvSpPr>
        <p:spPr>
          <a:xfrm>
            <a:off x="4960817" y="468955"/>
            <a:ext cx="1219819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Column-shape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D0424DE-9F3D-7C4F-A307-50D5B637CD6B}"/>
              </a:ext>
            </a:extLst>
          </p:cNvPr>
          <p:cNvSpPr/>
          <p:nvPr/>
        </p:nvSpPr>
        <p:spPr>
          <a:xfrm>
            <a:off x="4378946" y="814141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Rectangular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5BF5F2-F893-8DA5-F2E7-5F06FC3A7443}"/>
              </a:ext>
            </a:extLst>
          </p:cNvPr>
          <p:cNvSpPr/>
          <p:nvPr/>
        </p:nvSpPr>
        <p:spPr>
          <a:xfrm>
            <a:off x="5461100" y="816141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Circular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81BE04-C7D4-E999-43B7-1FBDE24E7A9F}"/>
              </a:ext>
            </a:extLst>
          </p:cNvPr>
          <p:cNvSpPr/>
          <p:nvPr/>
        </p:nvSpPr>
        <p:spPr>
          <a:xfrm>
            <a:off x="6548326" y="1432647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Pier Cap Type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F83C835-AC70-407A-83D9-FC880068804B}"/>
              </a:ext>
            </a:extLst>
          </p:cNvPr>
          <p:cNvSpPr/>
          <p:nvPr/>
        </p:nvSpPr>
        <p:spPr>
          <a:xfrm>
            <a:off x="6540063" y="1835306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Prismatic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B5F4D9A-86C1-77A2-DA01-41FC5CD62198}"/>
              </a:ext>
            </a:extLst>
          </p:cNvPr>
          <p:cNvSpPr/>
          <p:nvPr/>
        </p:nvSpPr>
        <p:spPr>
          <a:xfrm>
            <a:off x="4267969" y="283026"/>
            <a:ext cx="5761292" cy="2095568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C65468-C75A-A43D-EE95-35556DE6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2" y="3537061"/>
            <a:ext cx="2198185" cy="1201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72D56-720C-F044-4AEE-70DC18FE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286" y="3537061"/>
            <a:ext cx="2178006" cy="9796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8D4C-68E0-BB6E-B5BC-1C910831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963" y="2073587"/>
            <a:ext cx="10280904" cy="862704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en-US" sz="1200" i="1" dirty="0"/>
          </a:p>
          <a:p>
            <a:pPr marL="0" indent="0" algn="ctr" fontAlgn="base">
              <a:buNone/>
            </a:pPr>
            <a:r>
              <a:rPr lang="en-US" sz="1800" i="1" dirty="0"/>
              <a:t>“</a:t>
            </a:r>
            <a:r>
              <a:rPr lang="en-US" sz="1800" i="1" u="sng" dirty="0"/>
              <a:t>An Open-Source Multimodal Dataset Generation Framework </a:t>
            </a:r>
            <a:r>
              <a:rPr lang="en-US" sz="1800" i="1" u="sng" strike="sngStrike" dirty="0"/>
              <a:t> </a:t>
            </a:r>
            <a:r>
              <a:rPr lang="en-US" sz="1800" i="1" u="sng" dirty="0"/>
              <a:t>for RC Slab Bridge”</a:t>
            </a:r>
            <a:endParaRPr lang="en-US" sz="3800" i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B9424-D885-5C4C-9DE1-E26C7AB6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298D-D59B-46DC-9DFE-C9979F71E5B4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logo of a python&#10;&#10;AI-generated content may be incorrect.">
            <a:extLst>
              <a:ext uri="{FF2B5EF4-FFF2-40B4-BE49-F238E27FC236}">
                <a16:creationId xmlns:a16="http://schemas.microsoft.com/office/drawing/2014/main" id="{E304054C-378D-8FA5-7611-3072C6F68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6" y="3228318"/>
            <a:ext cx="1399735" cy="787351"/>
          </a:xfrm>
          <a:prstGeom prst="rect">
            <a:avLst/>
          </a:prstGeom>
        </p:spPr>
      </p:pic>
      <p:pic>
        <p:nvPicPr>
          <p:cNvPr id="15" name="Picture 14" descr="A blue and white document with a blue label&#10;&#10;AI-generated content may be incorrect.">
            <a:extLst>
              <a:ext uri="{FF2B5EF4-FFF2-40B4-BE49-F238E27FC236}">
                <a16:creationId xmlns:a16="http://schemas.microsoft.com/office/drawing/2014/main" id="{20B82C88-00F5-3024-D97C-EA28D1082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199" y="4189565"/>
            <a:ext cx="711202" cy="7112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3C1CAE-DF89-4A71-9C49-89084AB1F394}"/>
              </a:ext>
            </a:extLst>
          </p:cNvPr>
          <p:cNvCxnSpPr/>
          <p:nvPr/>
        </p:nvCxnSpPr>
        <p:spPr>
          <a:xfrm>
            <a:off x="2997687" y="3989733"/>
            <a:ext cx="478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861CDD-7333-57FC-2FDC-35209DE5D1BA}"/>
              </a:ext>
            </a:extLst>
          </p:cNvPr>
          <p:cNvCxnSpPr/>
          <p:nvPr/>
        </p:nvCxnSpPr>
        <p:spPr>
          <a:xfrm>
            <a:off x="5853407" y="3972791"/>
            <a:ext cx="478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D4E8D-8BFB-F7FC-93A6-B22E9785C80D}"/>
              </a:ext>
            </a:extLst>
          </p:cNvPr>
          <p:cNvCxnSpPr/>
          <p:nvPr/>
        </p:nvCxnSpPr>
        <p:spPr>
          <a:xfrm>
            <a:off x="10278704" y="4015669"/>
            <a:ext cx="478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38287D2-BA02-2653-0F37-419CE397B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9624" y="3099020"/>
            <a:ext cx="3253710" cy="19885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B9D247-DC97-5DBB-B41E-7B5B1DB2F4C4}"/>
              </a:ext>
            </a:extLst>
          </p:cNvPr>
          <p:cNvSpPr txBox="1"/>
          <p:nvPr/>
        </p:nvSpPr>
        <p:spPr>
          <a:xfrm>
            <a:off x="529839" y="5183819"/>
            <a:ext cx="2137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3D Geometric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BAF067-AB36-C840-6408-A4E6614CA12F}"/>
              </a:ext>
            </a:extLst>
          </p:cNvPr>
          <p:cNvSpPr txBox="1"/>
          <p:nvPr/>
        </p:nvSpPr>
        <p:spPr>
          <a:xfrm>
            <a:off x="3716081" y="5183818"/>
            <a:ext cx="2137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Simulated Point Clouds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63B89-D3DD-8289-D1B5-BCD1ED825648}"/>
              </a:ext>
            </a:extLst>
          </p:cNvPr>
          <p:cNvSpPr txBox="1"/>
          <p:nvPr/>
        </p:nvSpPr>
        <p:spPr>
          <a:xfrm>
            <a:off x="7329528" y="5154932"/>
            <a:ext cx="2137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Natural language description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0B312C-77CD-C0ED-B657-418D97624CD4}"/>
              </a:ext>
            </a:extLst>
          </p:cNvPr>
          <p:cNvSpPr txBox="1"/>
          <p:nvPr/>
        </p:nvSpPr>
        <p:spPr>
          <a:xfrm>
            <a:off x="10278704" y="5109751"/>
            <a:ext cx="2137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Code + Parametric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1234C4-8F65-2B00-84AA-E64E7ED4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18F4-BACE-357E-B219-FA7BD2488BC4}"/>
              </a:ext>
            </a:extLst>
          </p:cNvPr>
          <p:cNvSpPr txBox="1"/>
          <p:nvPr/>
        </p:nvSpPr>
        <p:spPr>
          <a:xfrm>
            <a:off x="9557861" y="2274837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Accepted</a:t>
            </a:r>
          </a:p>
        </p:txBody>
      </p:sp>
    </p:spTree>
    <p:extLst>
      <p:ext uri="{BB962C8B-B14F-4D97-AF65-F5344CB8AC3E}">
        <p14:creationId xmlns:p14="http://schemas.microsoft.com/office/powerpoint/2010/main" val="317264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3C58-4EE0-9EA6-4247-86CD37DB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D6BF59-733F-FBAF-CBA3-BB34F1A5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49" y="1648083"/>
            <a:ext cx="6411366" cy="47563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839143-BE9B-76A2-FADB-CA377CA78062}"/>
              </a:ext>
            </a:extLst>
          </p:cNvPr>
          <p:cNvCxnSpPr>
            <a:cxnSpLocks/>
          </p:cNvCxnSpPr>
          <p:nvPr/>
        </p:nvCxnSpPr>
        <p:spPr>
          <a:xfrm>
            <a:off x="6116066" y="0"/>
            <a:ext cx="0" cy="6858000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1FCAFB-A952-F8A6-1F74-3FCF73EE891B}"/>
              </a:ext>
            </a:extLst>
          </p:cNvPr>
          <p:cNvCxnSpPr>
            <a:cxnSpLocks/>
          </p:cNvCxnSpPr>
          <p:nvPr/>
        </p:nvCxnSpPr>
        <p:spPr>
          <a:xfrm>
            <a:off x="0" y="3447544"/>
            <a:ext cx="12192000" cy="0"/>
          </a:xfrm>
          <a:prstGeom prst="straightConnector1">
            <a:avLst/>
          </a:prstGeom>
          <a:ln>
            <a:solidFill>
              <a:schemeClr val="accent1"/>
            </a:solidFill>
            <a:prstDash val="lg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CDDC3E-474C-795D-9DC0-BD5936D4300B}"/>
              </a:ext>
            </a:extLst>
          </p:cNvPr>
          <p:cNvSpPr txBox="1"/>
          <p:nvPr/>
        </p:nvSpPr>
        <p:spPr>
          <a:xfrm>
            <a:off x="6266183" y="44063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E4FC76-39FB-B62A-2DD1-FE03006847B2}"/>
              </a:ext>
            </a:extLst>
          </p:cNvPr>
          <p:cNvSpPr txBox="1"/>
          <p:nvPr/>
        </p:nvSpPr>
        <p:spPr>
          <a:xfrm>
            <a:off x="44450" y="3448050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2FF05-258C-9181-4300-9037B9BB455E}"/>
              </a:ext>
            </a:extLst>
          </p:cNvPr>
          <p:cNvSpPr txBox="1"/>
          <p:nvPr/>
        </p:nvSpPr>
        <p:spPr>
          <a:xfrm>
            <a:off x="6377306" y="4248982"/>
            <a:ext cx="517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28BC02-8275-615F-C5D1-7DF57B75FEDA}"/>
              </a:ext>
            </a:extLst>
          </p:cNvPr>
          <p:cNvSpPr txBox="1"/>
          <p:nvPr/>
        </p:nvSpPr>
        <p:spPr>
          <a:xfrm>
            <a:off x="6096000" y="4126554"/>
            <a:ext cx="517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829A70-47EC-5CF5-A411-73315DB3DAAA}"/>
              </a:ext>
            </a:extLst>
          </p:cNvPr>
          <p:cNvSpPr txBox="1"/>
          <p:nvPr/>
        </p:nvSpPr>
        <p:spPr>
          <a:xfrm>
            <a:off x="6136133" y="3671633"/>
            <a:ext cx="517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6C495-AC8F-2877-4B68-A3A88FDE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4869"/>
            <a:ext cx="10515600" cy="874463"/>
          </a:xfrm>
        </p:spPr>
        <p:txBody>
          <a:bodyPr/>
          <a:lstStyle/>
          <a:p>
            <a:r>
              <a:rPr lang="en-US" dirty="0"/>
              <a:t>Piers | Hammerhead</a:t>
            </a:r>
          </a:p>
        </p:txBody>
      </p:sp>
    </p:spTree>
    <p:extLst>
      <p:ext uri="{BB962C8B-B14F-4D97-AF65-F5344CB8AC3E}">
        <p14:creationId xmlns:p14="http://schemas.microsoft.com/office/powerpoint/2010/main" val="426189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6786DC0-F6FF-52F5-4BC0-F4E58C8E973F}"/>
              </a:ext>
            </a:extLst>
          </p:cNvPr>
          <p:cNvSpPr/>
          <p:nvPr/>
        </p:nvSpPr>
        <p:spPr>
          <a:xfrm>
            <a:off x="5456216" y="2120032"/>
            <a:ext cx="2642347" cy="3234097"/>
          </a:xfrm>
          <a:custGeom>
            <a:avLst/>
            <a:gdLst>
              <a:gd name="connsiteX0" fmla="*/ 0 w 2642347"/>
              <a:gd name="connsiteY0" fmla="*/ 645459 h 3126441"/>
              <a:gd name="connsiteX1" fmla="*/ 40342 w 2642347"/>
              <a:gd name="connsiteY1" fmla="*/ 3126441 h 3126441"/>
              <a:gd name="connsiteX2" fmla="*/ 1190065 w 2642347"/>
              <a:gd name="connsiteY2" fmla="*/ 3112994 h 3126441"/>
              <a:gd name="connsiteX3" fmla="*/ 2622177 w 2642347"/>
              <a:gd name="connsiteY3" fmla="*/ 558053 h 3126441"/>
              <a:gd name="connsiteX4" fmla="*/ 2642347 w 2642347"/>
              <a:gd name="connsiteY4" fmla="*/ 6723 h 3126441"/>
              <a:gd name="connsiteX5" fmla="*/ 363071 w 2642347"/>
              <a:gd name="connsiteY5" fmla="*/ 0 h 3126441"/>
              <a:gd name="connsiteX6" fmla="*/ 363071 w 2642347"/>
              <a:gd name="connsiteY6" fmla="*/ 658906 h 3126441"/>
              <a:gd name="connsiteX7" fmla="*/ 0 w 2642347"/>
              <a:gd name="connsiteY7" fmla="*/ 645459 h 312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2347" h="3126441">
                <a:moveTo>
                  <a:pt x="0" y="645459"/>
                </a:moveTo>
                <a:lnTo>
                  <a:pt x="40342" y="3126441"/>
                </a:lnTo>
                <a:lnTo>
                  <a:pt x="1190065" y="3112994"/>
                </a:lnTo>
                <a:lnTo>
                  <a:pt x="2622177" y="558053"/>
                </a:lnTo>
                <a:lnTo>
                  <a:pt x="2642347" y="6723"/>
                </a:lnTo>
                <a:lnTo>
                  <a:pt x="363071" y="0"/>
                </a:lnTo>
                <a:lnTo>
                  <a:pt x="363071" y="658906"/>
                </a:lnTo>
                <a:lnTo>
                  <a:pt x="0" y="64545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DA540A-D47A-31C7-67D8-8DB7F8785BAF}"/>
              </a:ext>
            </a:extLst>
          </p:cNvPr>
          <p:cNvGrpSpPr/>
          <p:nvPr/>
        </p:nvGrpSpPr>
        <p:grpSpPr>
          <a:xfrm>
            <a:off x="2358972" y="4266643"/>
            <a:ext cx="6194487" cy="2248932"/>
            <a:chOff x="2508447" y="3989626"/>
            <a:chExt cx="6194487" cy="224893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FD1D6-42CE-18C8-B22F-C4D88ED99E1E}"/>
                </a:ext>
              </a:extLst>
            </p:cNvPr>
            <p:cNvCxnSpPr/>
            <p:nvPr/>
          </p:nvCxnSpPr>
          <p:spPr>
            <a:xfrm>
              <a:off x="3197484" y="4091226"/>
              <a:ext cx="1976345" cy="1651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F03D39A-B09F-E44C-E003-98AC8107E1FF}"/>
                </a:ext>
              </a:extLst>
            </p:cNvPr>
            <p:cNvCxnSpPr/>
            <p:nvPr/>
          </p:nvCxnSpPr>
          <p:spPr>
            <a:xfrm>
              <a:off x="5173829" y="5742226"/>
              <a:ext cx="3529105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C83BA3-1C14-B8FF-AEB0-D598E371D347}"/>
                </a:ext>
              </a:extLst>
            </p:cNvPr>
            <p:cNvCxnSpPr/>
            <p:nvPr/>
          </p:nvCxnSpPr>
          <p:spPr>
            <a:xfrm flipH="1" flipV="1">
              <a:off x="8169534" y="5189776"/>
              <a:ext cx="533400" cy="55245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956510-9D49-F022-C620-3E9941481515}"/>
                </a:ext>
              </a:extLst>
            </p:cNvPr>
            <p:cNvCxnSpPr/>
            <p:nvPr/>
          </p:nvCxnSpPr>
          <p:spPr>
            <a:xfrm flipH="1">
              <a:off x="6938381" y="5189776"/>
              <a:ext cx="123115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6254CA-6C4B-46ED-8325-4ABD6A4D2858}"/>
                </a:ext>
              </a:extLst>
            </p:cNvPr>
            <p:cNvCxnSpPr/>
            <p:nvPr/>
          </p:nvCxnSpPr>
          <p:spPr>
            <a:xfrm flipH="1" flipV="1">
              <a:off x="6777389" y="5056426"/>
              <a:ext cx="160992" cy="13335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E002EF0-B206-90F7-5589-A849A799458C}"/>
                </a:ext>
              </a:extLst>
            </p:cNvPr>
            <p:cNvCxnSpPr/>
            <p:nvPr/>
          </p:nvCxnSpPr>
          <p:spPr>
            <a:xfrm>
              <a:off x="5173829" y="5742226"/>
              <a:ext cx="0" cy="496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9A370E1-BFA0-9F58-09EC-0C9225E87E2A}"/>
                </a:ext>
              </a:extLst>
            </p:cNvPr>
            <p:cNvCxnSpPr>
              <a:cxnSpLocks/>
            </p:cNvCxnSpPr>
            <p:nvPr/>
          </p:nvCxnSpPr>
          <p:spPr>
            <a:xfrm>
              <a:off x="8702934" y="5742226"/>
              <a:ext cx="0" cy="4963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24F62E-F602-2A4E-4004-02C6BF7ADB60}"/>
                </a:ext>
              </a:extLst>
            </p:cNvPr>
            <p:cNvCxnSpPr/>
            <p:nvPr/>
          </p:nvCxnSpPr>
          <p:spPr>
            <a:xfrm>
              <a:off x="5173829" y="6238558"/>
              <a:ext cx="3529105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F0F622-9065-5924-B304-93C31A3BC943}"/>
                </a:ext>
              </a:extLst>
            </p:cNvPr>
            <p:cNvCxnSpPr/>
            <p:nvPr/>
          </p:nvCxnSpPr>
          <p:spPr>
            <a:xfrm flipH="1" flipV="1">
              <a:off x="2508447" y="3989626"/>
              <a:ext cx="2655795" cy="224893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0D41556-970B-4AC8-2A6B-478076CE1ECE}"/>
              </a:ext>
            </a:extLst>
          </p:cNvPr>
          <p:cNvSpPr txBox="1"/>
          <p:nvPr/>
        </p:nvSpPr>
        <p:spPr>
          <a:xfrm>
            <a:off x="5796264" y="3452437"/>
            <a:ext cx="182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Wing wall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1F58F3E-9834-4A6C-A5C5-1C3A73D63676}"/>
              </a:ext>
            </a:extLst>
          </p:cNvPr>
          <p:cNvCxnSpPr/>
          <p:nvPr/>
        </p:nvCxnSpPr>
        <p:spPr>
          <a:xfrm flipV="1">
            <a:off x="11338306" y="4597359"/>
            <a:ext cx="0" cy="793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7C295C0-DEE3-8A47-AE3C-D624E699D722}"/>
              </a:ext>
            </a:extLst>
          </p:cNvPr>
          <p:cNvCxnSpPr>
            <a:cxnSpLocks/>
          </p:cNvCxnSpPr>
          <p:nvPr/>
        </p:nvCxnSpPr>
        <p:spPr>
          <a:xfrm flipH="1">
            <a:off x="10569956" y="5391109"/>
            <a:ext cx="76835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89B1BE-7A87-57B0-58D8-6F7F52AE3F4C}"/>
              </a:ext>
            </a:extLst>
          </p:cNvPr>
          <p:cNvCxnSpPr/>
          <p:nvPr/>
        </p:nvCxnSpPr>
        <p:spPr>
          <a:xfrm flipH="1" flipV="1">
            <a:off x="10646156" y="4806909"/>
            <a:ext cx="692150" cy="58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1FE1E95-7B57-20D5-8687-ADE4A753FE83}"/>
              </a:ext>
            </a:extLst>
          </p:cNvPr>
          <p:cNvSpPr txBox="1"/>
          <p:nvPr/>
        </p:nvSpPr>
        <p:spPr>
          <a:xfrm>
            <a:off x="10236582" y="5240655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x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5D71A1-7530-F674-8629-10B003D7E386}"/>
              </a:ext>
            </a:extLst>
          </p:cNvPr>
          <p:cNvSpPr txBox="1"/>
          <p:nvPr/>
        </p:nvSpPr>
        <p:spPr>
          <a:xfrm>
            <a:off x="10356474" y="4597359"/>
            <a:ext cx="2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7596C81-F58C-AB37-6DD2-38158B502E36}"/>
              </a:ext>
            </a:extLst>
          </p:cNvPr>
          <p:cNvSpPr/>
          <p:nvPr/>
        </p:nvSpPr>
        <p:spPr>
          <a:xfrm>
            <a:off x="5216459" y="1884746"/>
            <a:ext cx="2891307" cy="251138"/>
          </a:xfrm>
          <a:custGeom>
            <a:avLst/>
            <a:gdLst>
              <a:gd name="connsiteX0" fmla="*/ 598867 w 2891307"/>
              <a:gd name="connsiteY0" fmla="*/ 251138 h 251138"/>
              <a:gd name="connsiteX1" fmla="*/ 0 w 2891307"/>
              <a:gd name="connsiteY1" fmla="*/ 32198 h 251138"/>
              <a:gd name="connsiteX2" fmla="*/ 2530698 w 2891307"/>
              <a:gd name="connsiteY2" fmla="*/ 0 h 251138"/>
              <a:gd name="connsiteX3" fmla="*/ 2891307 w 2891307"/>
              <a:gd name="connsiteY3" fmla="*/ 238259 h 251138"/>
              <a:gd name="connsiteX4" fmla="*/ 598867 w 2891307"/>
              <a:gd name="connsiteY4" fmla="*/ 251138 h 25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1307" h="251138">
                <a:moveTo>
                  <a:pt x="598867" y="251138"/>
                </a:moveTo>
                <a:lnTo>
                  <a:pt x="0" y="32198"/>
                </a:lnTo>
                <a:lnTo>
                  <a:pt x="2530698" y="0"/>
                </a:lnTo>
                <a:lnTo>
                  <a:pt x="2891307" y="238259"/>
                </a:lnTo>
                <a:lnTo>
                  <a:pt x="598867" y="25113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4B052B7-223F-48BC-B83D-163506FE811A}"/>
              </a:ext>
            </a:extLst>
          </p:cNvPr>
          <p:cNvSpPr/>
          <p:nvPr/>
        </p:nvSpPr>
        <p:spPr>
          <a:xfrm>
            <a:off x="4618745" y="1927061"/>
            <a:ext cx="1231153" cy="3403494"/>
          </a:xfrm>
          <a:custGeom>
            <a:avLst/>
            <a:gdLst>
              <a:gd name="connsiteX0" fmla="*/ 605307 w 1242812"/>
              <a:gd name="connsiteY0" fmla="*/ 0 h 3432220"/>
              <a:gd name="connsiteX1" fmla="*/ 605307 w 1242812"/>
              <a:gd name="connsiteY1" fmla="*/ 0 h 3432220"/>
              <a:gd name="connsiteX2" fmla="*/ 605307 w 1242812"/>
              <a:gd name="connsiteY2" fmla="*/ 103031 h 3432220"/>
              <a:gd name="connsiteX3" fmla="*/ 618186 w 1242812"/>
              <a:gd name="connsiteY3" fmla="*/ 746975 h 3432220"/>
              <a:gd name="connsiteX4" fmla="*/ 0 w 1242812"/>
              <a:gd name="connsiteY4" fmla="*/ 734096 h 3432220"/>
              <a:gd name="connsiteX5" fmla="*/ 32198 w 1242812"/>
              <a:gd name="connsiteY5" fmla="*/ 2878428 h 3432220"/>
              <a:gd name="connsiteX6" fmla="*/ 882203 w 1242812"/>
              <a:gd name="connsiteY6" fmla="*/ 3432220 h 3432220"/>
              <a:gd name="connsiteX7" fmla="*/ 850006 w 1242812"/>
              <a:gd name="connsiteY7" fmla="*/ 901521 h 3432220"/>
              <a:gd name="connsiteX8" fmla="*/ 1242812 w 1242812"/>
              <a:gd name="connsiteY8" fmla="*/ 901521 h 3432220"/>
              <a:gd name="connsiteX9" fmla="*/ 1210614 w 1242812"/>
              <a:gd name="connsiteY9" fmla="*/ 199622 h 3432220"/>
              <a:gd name="connsiteX10" fmla="*/ 605307 w 1242812"/>
              <a:gd name="connsiteY10" fmla="*/ 0 h 343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2812" h="3432220">
                <a:moveTo>
                  <a:pt x="605307" y="0"/>
                </a:moveTo>
                <a:lnTo>
                  <a:pt x="605307" y="0"/>
                </a:lnTo>
                <a:lnTo>
                  <a:pt x="605307" y="103031"/>
                </a:lnTo>
                <a:lnTo>
                  <a:pt x="618186" y="746975"/>
                </a:lnTo>
                <a:lnTo>
                  <a:pt x="0" y="734096"/>
                </a:lnTo>
                <a:lnTo>
                  <a:pt x="32198" y="2878428"/>
                </a:lnTo>
                <a:lnTo>
                  <a:pt x="882203" y="3432220"/>
                </a:lnTo>
                <a:lnTo>
                  <a:pt x="850006" y="901521"/>
                </a:lnTo>
                <a:lnTo>
                  <a:pt x="1242812" y="901521"/>
                </a:lnTo>
                <a:lnTo>
                  <a:pt x="1210614" y="199622"/>
                </a:lnTo>
                <a:lnTo>
                  <a:pt x="605307" y="0"/>
                </a:lnTo>
                <a:close/>
              </a:path>
            </a:pathLst>
          </a:custGeom>
          <a:solidFill>
            <a:schemeClr val="bg1">
              <a:lumMod val="50000"/>
              <a:alpha val="30196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FDBBA8-77BB-BA7E-59D8-90D56B0B53AA}"/>
              </a:ext>
            </a:extLst>
          </p:cNvPr>
          <p:cNvCxnSpPr>
            <a:cxnSpLocks/>
            <a:stCxn id="37" idx="4"/>
            <a:endCxn id="37" idx="7"/>
          </p:cNvCxnSpPr>
          <p:nvPr/>
        </p:nvCxnSpPr>
        <p:spPr>
          <a:xfrm>
            <a:off x="4618745" y="2655013"/>
            <a:ext cx="842032" cy="166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6159FB-8CD9-26B6-AF51-3D57BEDDC6AD}"/>
              </a:ext>
            </a:extLst>
          </p:cNvPr>
          <p:cNvCxnSpPr>
            <a:cxnSpLocks/>
            <a:endCxn id="37" idx="8"/>
          </p:cNvCxnSpPr>
          <p:nvPr/>
        </p:nvCxnSpPr>
        <p:spPr>
          <a:xfrm>
            <a:off x="5221177" y="2645402"/>
            <a:ext cx="628721" cy="175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CCA4BF-C52E-D4E3-E87E-7D961DBF4F6F}"/>
              </a:ext>
            </a:extLst>
          </p:cNvPr>
          <p:cNvGrpSpPr/>
          <p:nvPr/>
        </p:nvGrpSpPr>
        <p:grpSpPr>
          <a:xfrm>
            <a:off x="-1338893" y="1805098"/>
            <a:ext cx="7174769" cy="982226"/>
            <a:chOff x="2879823" y="1216660"/>
            <a:chExt cx="1387377" cy="787822"/>
          </a:xfrm>
          <a:solidFill>
            <a:srgbClr val="F2F2F2">
              <a:alpha val="69804"/>
            </a:srgbClr>
          </a:solidFill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3CEC48-FDF1-054A-5CC3-EAE49D67F3A6}"/>
                </a:ext>
              </a:extLst>
            </p:cNvPr>
            <p:cNvSpPr/>
            <p:nvPr/>
          </p:nvSpPr>
          <p:spPr>
            <a:xfrm>
              <a:off x="3076940" y="1470952"/>
              <a:ext cx="1190260" cy="533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10">
              <a:extLst>
                <a:ext uri="{FF2B5EF4-FFF2-40B4-BE49-F238E27FC236}">
                  <a16:creationId xmlns:a16="http://schemas.microsoft.com/office/drawing/2014/main" id="{21FD90AF-EE27-31B8-34AD-3CDF8041A277}"/>
                </a:ext>
              </a:extLst>
            </p:cNvPr>
            <p:cNvSpPr/>
            <p:nvPr/>
          </p:nvSpPr>
          <p:spPr>
            <a:xfrm>
              <a:off x="2879823" y="1216660"/>
              <a:ext cx="1387376" cy="254293"/>
            </a:xfrm>
            <a:custGeom>
              <a:avLst/>
              <a:gdLst/>
              <a:ahLst/>
              <a:cxnLst/>
              <a:rect l="l" t="t" r="r" b="b"/>
              <a:pathLst>
                <a:path w="1387376" h="254293">
                  <a:moveTo>
                    <a:pt x="0" y="0"/>
                  </a:moveTo>
                  <a:lnTo>
                    <a:pt x="1200268" y="0"/>
                  </a:lnTo>
                  <a:lnTo>
                    <a:pt x="1387376" y="245183"/>
                  </a:lnTo>
                  <a:lnTo>
                    <a:pt x="1387376" y="254293"/>
                  </a:lnTo>
                  <a:lnTo>
                    <a:pt x="197116" y="254293"/>
                  </a:lnTo>
                  <a:lnTo>
                    <a:pt x="187982" y="246329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2198A820-78FB-7509-0529-016B78E573F6}"/>
                </a:ext>
              </a:extLst>
            </p:cNvPr>
            <p:cNvSpPr/>
            <p:nvPr/>
          </p:nvSpPr>
          <p:spPr>
            <a:xfrm>
              <a:off x="2879824" y="1216660"/>
              <a:ext cx="197117" cy="787822"/>
            </a:xfrm>
            <a:custGeom>
              <a:avLst/>
              <a:gdLst/>
              <a:ahLst/>
              <a:cxnLst/>
              <a:rect l="l" t="t" r="r" b="b"/>
              <a:pathLst>
                <a:path w="197117" h="787822">
                  <a:moveTo>
                    <a:pt x="0" y="0"/>
                  </a:moveTo>
                  <a:lnTo>
                    <a:pt x="1443" y="0"/>
                  </a:lnTo>
                  <a:lnTo>
                    <a:pt x="187983" y="244439"/>
                  </a:lnTo>
                  <a:lnTo>
                    <a:pt x="197117" y="252403"/>
                  </a:lnTo>
                  <a:lnTo>
                    <a:pt x="197117" y="787822"/>
                  </a:lnTo>
                  <a:lnTo>
                    <a:pt x="0" y="529523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1A584CF2-F021-EB8A-2F83-714F3489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4869"/>
            <a:ext cx="10515600" cy="874463"/>
          </a:xfrm>
        </p:spPr>
        <p:txBody>
          <a:bodyPr/>
          <a:lstStyle/>
          <a:p>
            <a:r>
              <a:rPr lang="en-US" dirty="0"/>
              <a:t>Abutment | Wing wall</a:t>
            </a:r>
          </a:p>
        </p:txBody>
      </p:sp>
    </p:spTree>
    <p:extLst>
      <p:ext uri="{BB962C8B-B14F-4D97-AF65-F5344CB8AC3E}">
        <p14:creationId xmlns:p14="http://schemas.microsoft.com/office/powerpoint/2010/main" val="290812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shelf with metal legs&#10;&#10;AI-generated content may be incorrect.">
            <a:extLst>
              <a:ext uri="{FF2B5EF4-FFF2-40B4-BE49-F238E27FC236}">
                <a16:creationId xmlns:a16="http://schemas.microsoft.com/office/drawing/2014/main" id="{A11039D4-90E9-E39E-B7C4-19DB45DB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5" y="1734850"/>
            <a:ext cx="4992070" cy="2808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A8DB0-3E3D-8CD9-3A96-C01F53BB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ED0911-A512-733C-4019-DAC90DF5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5" y="4139705"/>
            <a:ext cx="5299698" cy="2718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0EA870-3CFD-0057-7D33-5D135789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244" y="1961229"/>
            <a:ext cx="4565878" cy="1727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63B594-8EFC-1FA0-DEE4-7D9E3316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12" y="4032850"/>
            <a:ext cx="4919013" cy="21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6361B-C615-67EB-13A1-31DC87293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7F9EF-6477-A6D4-EF5C-3DBDA263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85" y="2416340"/>
            <a:ext cx="6429015" cy="2234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06B995-01DF-3828-A668-768F0727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899DD-7FA9-6356-AE47-530729D34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6340"/>
            <a:ext cx="5132003" cy="24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F5D54-F8E9-1ED2-919C-F1E0E636D965}"/>
              </a:ext>
            </a:extLst>
          </p:cNvPr>
          <p:cNvSpPr txBox="1"/>
          <p:nvPr/>
        </p:nvSpPr>
        <p:spPr>
          <a:xfrm>
            <a:off x="838200" y="1765324"/>
            <a:ext cx="473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5BD"/>
                </a:solidFill>
              </a:rPr>
              <a:t>For generating 3D geometric models</a:t>
            </a:r>
          </a:p>
        </p:txBody>
      </p:sp>
      <p:pic>
        <p:nvPicPr>
          <p:cNvPr id="5" name="Picture 4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F29A54A0-4E85-FB7F-90E1-DBB66F5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3" y="4203404"/>
            <a:ext cx="519941" cy="519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B890C2-7E7B-714A-156A-84D6E940DDDA}"/>
              </a:ext>
            </a:extLst>
          </p:cNvPr>
          <p:cNvSpPr txBox="1"/>
          <p:nvPr/>
        </p:nvSpPr>
        <p:spPr>
          <a:xfrm>
            <a:off x="1464992" y="2591784"/>
            <a:ext cx="2298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 Python-based repository with parametric information.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5FECCF-F991-DD56-C260-C881D6A9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298D-D59B-46DC-9DFE-C9979F71E5B4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A logo of a python&#10;&#10;AI-generated content may be incorrect.">
            <a:extLst>
              <a:ext uri="{FF2B5EF4-FFF2-40B4-BE49-F238E27FC236}">
                <a16:creationId xmlns:a16="http://schemas.microsoft.com/office/drawing/2014/main" id="{3A00A41F-53A9-4546-50A5-D57A224EE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" y="4136828"/>
            <a:ext cx="1281344" cy="720756"/>
          </a:xfrm>
          <a:prstGeom prst="rect">
            <a:avLst/>
          </a:prstGeom>
        </p:spPr>
      </p:pic>
      <p:pic>
        <p:nvPicPr>
          <p:cNvPr id="13" name="Picture 12" descr="A blue and white document with a blue label&#10;&#10;AI-generated content may be incorrect.">
            <a:extLst>
              <a:ext uri="{FF2B5EF4-FFF2-40B4-BE49-F238E27FC236}">
                <a16:creationId xmlns:a16="http://schemas.microsoft.com/office/drawing/2014/main" id="{5E97A99B-34B4-DAEA-6F4B-57CA940C4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17" y="4146382"/>
            <a:ext cx="711202" cy="7112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773A95-F1B4-0B6A-17A2-74212CEEF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94" y="4852778"/>
            <a:ext cx="2997273" cy="1831787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E8429387-F284-AEFA-48FA-3D962F1F2080}"/>
              </a:ext>
            </a:extLst>
          </p:cNvPr>
          <p:cNvSpPr/>
          <p:nvPr/>
        </p:nvSpPr>
        <p:spPr>
          <a:xfrm>
            <a:off x="3285561" y="3053448"/>
            <a:ext cx="1052633" cy="798987"/>
          </a:xfrm>
          <a:prstGeom prst="bentArrow">
            <a:avLst>
              <a:gd name="adj1" fmla="val 15528"/>
              <a:gd name="adj2" fmla="val 17896"/>
              <a:gd name="adj3" fmla="val 20264"/>
              <a:gd name="adj4" fmla="val 43750"/>
            </a:avLst>
          </a:prstGeom>
          <a:gradFill flip="none" rotWithShape="1">
            <a:gsLst>
              <a:gs pos="0">
                <a:srgbClr val="0065BD"/>
              </a:gs>
              <a:gs pos="50000">
                <a:srgbClr val="57AFFF"/>
              </a:gs>
              <a:gs pos="100000">
                <a:srgbClr val="DDE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7BB1BEFE-2D22-5B9C-09E7-7A80DB7B6710}"/>
              </a:ext>
            </a:extLst>
          </p:cNvPr>
          <p:cNvSpPr/>
          <p:nvPr/>
        </p:nvSpPr>
        <p:spPr>
          <a:xfrm rot="5400000">
            <a:off x="8106095" y="2985449"/>
            <a:ext cx="708482" cy="1025495"/>
          </a:xfrm>
          <a:prstGeom prst="bentArrow">
            <a:avLst>
              <a:gd name="adj1" fmla="val 15528"/>
              <a:gd name="adj2" fmla="val 17896"/>
              <a:gd name="adj3" fmla="val 20264"/>
              <a:gd name="adj4" fmla="val 41382"/>
            </a:avLst>
          </a:prstGeom>
          <a:gradFill flip="none" rotWithShape="1">
            <a:gsLst>
              <a:gs pos="0">
                <a:srgbClr val="0065BD"/>
              </a:gs>
              <a:gs pos="50000">
                <a:srgbClr val="57AFFF"/>
              </a:gs>
              <a:gs pos="100000">
                <a:srgbClr val="DDE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92FFB-66B1-E866-B410-1B91A7852D3A}"/>
              </a:ext>
            </a:extLst>
          </p:cNvPr>
          <p:cNvSpPr txBox="1"/>
          <p:nvPr/>
        </p:nvSpPr>
        <p:spPr>
          <a:xfrm>
            <a:off x="7879958" y="2591783"/>
            <a:ext cx="2298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Use Helios + for simulation real point clouds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2E4290-7E20-25F7-5FC0-29C2E979A8D7}"/>
              </a:ext>
            </a:extLst>
          </p:cNvPr>
          <p:cNvSpPr txBox="1"/>
          <p:nvPr/>
        </p:nvSpPr>
        <p:spPr>
          <a:xfrm>
            <a:off x="1928622" y="6160364"/>
            <a:ext cx="2298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Use LLM APIs for chat-auto completion using parametric information 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3B88E12E-1F88-36DE-6341-AEF7F3DD96B6}"/>
              </a:ext>
            </a:extLst>
          </p:cNvPr>
          <p:cNvSpPr/>
          <p:nvPr/>
        </p:nvSpPr>
        <p:spPr>
          <a:xfrm rot="10800000" flipH="1">
            <a:off x="3268841" y="5328338"/>
            <a:ext cx="1069354" cy="832026"/>
          </a:xfrm>
          <a:prstGeom prst="bentArrow">
            <a:avLst>
              <a:gd name="adj1" fmla="val 16142"/>
              <a:gd name="adj2" fmla="val 17896"/>
              <a:gd name="adj3" fmla="val 20264"/>
              <a:gd name="adj4" fmla="val 41382"/>
            </a:avLst>
          </a:prstGeom>
          <a:gradFill flip="none" rotWithShape="1">
            <a:gsLst>
              <a:gs pos="0">
                <a:srgbClr val="0065BD"/>
              </a:gs>
              <a:gs pos="50000">
                <a:srgbClr val="57AFFF"/>
              </a:gs>
              <a:gs pos="100000">
                <a:srgbClr val="DDE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black line icon of a computer code&#10;&#10;AI-generated content may be incorrect.">
            <a:extLst>
              <a:ext uri="{FF2B5EF4-FFF2-40B4-BE49-F238E27FC236}">
                <a16:creationId xmlns:a16="http://schemas.microsoft.com/office/drawing/2014/main" id="{A682A620-C707-ECB7-B77A-5F99B6BAC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t="13195" r="14610" b="26635"/>
          <a:stretch>
            <a:fillRect/>
          </a:stretch>
        </p:blipFill>
        <p:spPr>
          <a:xfrm>
            <a:off x="2272432" y="3972241"/>
            <a:ext cx="1175344" cy="11473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223753-A835-D092-CF9D-3E64096FAA38}"/>
              </a:ext>
            </a:extLst>
          </p:cNvPr>
          <p:cNvSpPr txBox="1"/>
          <p:nvPr/>
        </p:nvSpPr>
        <p:spPr>
          <a:xfrm>
            <a:off x="8833146" y="6226127"/>
            <a:ext cx="2298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Future Step: </a:t>
            </a:r>
            <a:r>
              <a:rPr lang="en-US" sz="1200" i="1" dirty="0" err="1"/>
              <a:t>BridgePointLLM</a:t>
            </a:r>
            <a:endParaRPr lang="en-US" sz="1200" i="1" dirty="0"/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2841FDD5-1C13-DD96-D444-2B832263CF06}"/>
              </a:ext>
            </a:extLst>
          </p:cNvPr>
          <p:cNvSpPr/>
          <p:nvPr/>
        </p:nvSpPr>
        <p:spPr>
          <a:xfrm rot="10800000">
            <a:off x="7978465" y="5328335"/>
            <a:ext cx="926251" cy="832025"/>
          </a:xfrm>
          <a:prstGeom prst="bentArrow">
            <a:avLst>
              <a:gd name="adj1" fmla="val 15528"/>
              <a:gd name="adj2" fmla="val 17896"/>
              <a:gd name="adj3" fmla="val 20264"/>
              <a:gd name="adj4" fmla="val 41382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14457E-53A0-37B6-E223-31F56E49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Abstract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B9669-BFB2-9488-F2EE-984091461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983" y="2591783"/>
            <a:ext cx="2198185" cy="1201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A489E-8D2F-2FDB-7F46-6C52448EC1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882" y="3986985"/>
            <a:ext cx="2178006" cy="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21" grpId="0" animBg="1"/>
      <p:bldP spid="22" grpId="0"/>
      <p:bldP spid="24" grpId="0"/>
      <p:bldP spid="29" grpId="0" animBg="1"/>
      <p:bldP spid="35" grpId="0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ridge over a road&#10;&#10;AI-generated content may be incorrect.">
            <a:extLst>
              <a:ext uri="{FF2B5EF4-FFF2-40B4-BE49-F238E27FC236}">
                <a16:creationId xmlns:a16="http://schemas.microsoft.com/office/drawing/2014/main" id="{A2F27E8D-4499-20A3-3836-0DE8E7E4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r="7875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0FC78-9AD3-6F2B-FDAB-6C752A6CC369}"/>
              </a:ext>
            </a:extLst>
          </p:cNvPr>
          <p:cNvSpPr txBox="1"/>
          <p:nvPr/>
        </p:nvSpPr>
        <p:spPr>
          <a:xfrm>
            <a:off x="838200" y="2434201"/>
            <a:ext cx="6248400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There are many ways to categorize bridges based on geometry, utility, structure, and construction type.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are mostly concerned with </a:t>
            </a:r>
            <a:r>
              <a:rPr lang="en-US" sz="2000" b="1" dirty="0"/>
              <a:t>Reinforced Concrete Highway/Motorway bridges.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D6BA11-5776-F4AE-6F40-31C17FB7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Model: Assumptions</a:t>
            </a:r>
          </a:p>
        </p:txBody>
      </p:sp>
    </p:spTree>
    <p:extLst>
      <p:ext uri="{BB962C8B-B14F-4D97-AF65-F5344CB8AC3E}">
        <p14:creationId xmlns:p14="http://schemas.microsoft.com/office/powerpoint/2010/main" val="234454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10A3-3347-2E0E-A847-BC0E6204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 modular code is written to produce variations. </a:t>
            </a:r>
          </a:p>
          <a:p>
            <a:r>
              <a:rPr lang="en-US" sz="1800" dirty="0"/>
              <a:t>This includes having some </a:t>
            </a:r>
            <a:r>
              <a:rPr lang="en-US" sz="1800" dirty="0">
                <a:solidFill>
                  <a:schemeClr val="accent6"/>
                </a:solidFill>
              </a:rPr>
              <a:t>independent variables </a:t>
            </a:r>
            <a:r>
              <a:rPr lang="en-US" sz="1800" dirty="0"/>
              <a:t>that are given to the code and some </a:t>
            </a:r>
            <a:r>
              <a:rPr lang="en-US" sz="1800" dirty="0">
                <a:solidFill>
                  <a:srgbClr val="FFC000"/>
                </a:solidFill>
              </a:rPr>
              <a:t>dependent variables </a:t>
            </a:r>
            <a:r>
              <a:rPr lang="en-US" sz="1800" dirty="0"/>
              <a:t>that are computed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F4DA5A-88D9-4276-7397-C7F5AE3E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in bridge models</a:t>
            </a:r>
          </a:p>
        </p:txBody>
      </p:sp>
    </p:spTree>
    <p:extLst>
      <p:ext uri="{BB962C8B-B14F-4D97-AF65-F5344CB8AC3E}">
        <p14:creationId xmlns:p14="http://schemas.microsoft.com/office/powerpoint/2010/main" val="119107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CEE253-7291-A5FC-5CE7-806B2A4900C2}"/>
              </a:ext>
            </a:extLst>
          </p:cNvPr>
          <p:cNvSpPr/>
          <p:nvPr/>
        </p:nvSpPr>
        <p:spPr>
          <a:xfrm>
            <a:off x="5139858" y="1271966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Deck Sizes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85DC0B-9012-D722-2994-7D26CEEFA9E6}"/>
              </a:ext>
            </a:extLst>
          </p:cNvPr>
          <p:cNvSpPr/>
          <p:nvPr/>
        </p:nvSpPr>
        <p:spPr>
          <a:xfrm>
            <a:off x="4350426" y="1639250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Number of lanes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F3A748-1C91-D720-7706-E8821CCA88FC}"/>
              </a:ext>
            </a:extLst>
          </p:cNvPr>
          <p:cNvSpPr/>
          <p:nvPr/>
        </p:nvSpPr>
        <p:spPr>
          <a:xfrm>
            <a:off x="5964342" y="1639250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Number of Spans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2559D-9224-086A-BB09-CD8BEDA4E335}"/>
              </a:ext>
            </a:extLst>
          </p:cNvPr>
          <p:cNvSpPr txBox="1"/>
          <p:nvPr/>
        </p:nvSpPr>
        <p:spPr>
          <a:xfrm>
            <a:off x="7201830" y="1656014"/>
            <a:ext cx="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EEB8D8-378C-8E2A-FEB9-F9EC34000FA5}"/>
              </a:ext>
            </a:extLst>
          </p:cNvPr>
          <p:cNvSpPr/>
          <p:nvPr/>
        </p:nvSpPr>
        <p:spPr>
          <a:xfrm>
            <a:off x="7543206" y="1609032"/>
            <a:ext cx="1205484" cy="429768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Span Length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C923E6-88AE-02A2-33DA-9A8542CBE0EF}"/>
              </a:ext>
            </a:extLst>
          </p:cNvPr>
          <p:cNvSpPr/>
          <p:nvPr/>
        </p:nvSpPr>
        <p:spPr>
          <a:xfrm rot="5400000">
            <a:off x="7245264" y="1101278"/>
            <a:ext cx="185928" cy="2377440"/>
          </a:xfrm>
          <a:prstGeom prst="rightBrace">
            <a:avLst/>
          </a:prstGeom>
          <a:ln>
            <a:solidFill>
              <a:srgbClr val="4AB3E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66D770-D064-4905-D71F-CBEF86CCAB9A}"/>
              </a:ext>
            </a:extLst>
          </p:cNvPr>
          <p:cNvSpPr/>
          <p:nvPr/>
        </p:nvSpPr>
        <p:spPr>
          <a:xfrm>
            <a:off x="6730152" y="2510978"/>
            <a:ext cx="1216152" cy="43586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Bridge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9C7CF-C467-FF89-8F34-FA9743807F07}"/>
              </a:ext>
            </a:extLst>
          </p:cNvPr>
          <p:cNvSpPr txBox="1"/>
          <p:nvPr/>
        </p:nvSpPr>
        <p:spPr>
          <a:xfrm>
            <a:off x="3985333" y="1666158"/>
            <a:ext cx="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7C7A64-BE5E-256C-9D56-F352BF371411}"/>
              </a:ext>
            </a:extLst>
          </p:cNvPr>
          <p:cNvSpPr/>
          <p:nvPr/>
        </p:nvSpPr>
        <p:spPr>
          <a:xfrm>
            <a:off x="2815377" y="1645322"/>
            <a:ext cx="1126617" cy="4110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Width of lane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23B95F-645A-9444-92B3-0DEDCA23B252}"/>
              </a:ext>
            </a:extLst>
          </p:cNvPr>
          <p:cNvSpPr/>
          <p:nvPr/>
        </p:nvSpPr>
        <p:spPr>
          <a:xfrm>
            <a:off x="1346742" y="1627796"/>
            <a:ext cx="1126617" cy="4110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Shoulder/sidewalks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0BDA7-3A9C-97CB-5EA8-8B48E4D34C50}"/>
              </a:ext>
            </a:extLst>
          </p:cNvPr>
          <p:cNvSpPr txBox="1"/>
          <p:nvPr/>
        </p:nvSpPr>
        <p:spPr>
          <a:xfrm>
            <a:off x="2496433" y="1660062"/>
            <a:ext cx="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B15E0E-0D5A-BDC8-ABBF-2359F90CD898}"/>
              </a:ext>
            </a:extLst>
          </p:cNvPr>
          <p:cNvSpPr/>
          <p:nvPr/>
        </p:nvSpPr>
        <p:spPr>
          <a:xfrm>
            <a:off x="10028850" y="1179264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Girder Type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8CB187-6917-3D23-F529-949ADA4CC3BB}"/>
              </a:ext>
            </a:extLst>
          </p:cNvPr>
          <p:cNvSpPr/>
          <p:nvPr/>
        </p:nvSpPr>
        <p:spPr>
          <a:xfrm>
            <a:off x="9358290" y="1578814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Box Girder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9C6F34-C5CE-28D4-CCC7-C22F2116F45B}"/>
              </a:ext>
            </a:extLst>
          </p:cNvPr>
          <p:cNvSpPr/>
          <p:nvPr/>
        </p:nvSpPr>
        <p:spPr>
          <a:xfrm>
            <a:off x="10659024" y="1582076"/>
            <a:ext cx="1205484" cy="429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T-Girder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4A797F-F23B-B4DF-5FFD-11E9B1DF9740}"/>
              </a:ext>
            </a:extLst>
          </p:cNvPr>
          <p:cNvCxnSpPr>
            <a:cxnSpLocks/>
          </p:cNvCxnSpPr>
          <p:nvPr/>
        </p:nvCxnSpPr>
        <p:spPr>
          <a:xfrm flipH="1">
            <a:off x="8850798" y="1793698"/>
            <a:ext cx="36576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6CDE070-CFC0-F8AD-5E43-3B477FE64A64}"/>
              </a:ext>
            </a:extLst>
          </p:cNvPr>
          <p:cNvSpPr/>
          <p:nvPr/>
        </p:nvSpPr>
        <p:spPr>
          <a:xfrm rot="5400000">
            <a:off x="3488604" y="1154618"/>
            <a:ext cx="185928" cy="2377440"/>
          </a:xfrm>
          <a:prstGeom prst="rightBrace">
            <a:avLst/>
          </a:prstGeom>
          <a:ln>
            <a:solidFill>
              <a:srgbClr val="4AB3E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2E81CD-34DB-CECD-82C3-CBB3015383D3}"/>
              </a:ext>
            </a:extLst>
          </p:cNvPr>
          <p:cNvSpPr/>
          <p:nvPr/>
        </p:nvSpPr>
        <p:spPr>
          <a:xfrm>
            <a:off x="3002353" y="2532314"/>
            <a:ext cx="1216152" cy="43586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Bridge Width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76B1CF-D6EF-9527-BD2B-65590844CF3B}"/>
              </a:ext>
            </a:extLst>
          </p:cNvPr>
          <p:cNvCxnSpPr>
            <a:cxnSpLocks/>
          </p:cNvCxnSpPr>
          <p:nvPr/>
        </p:nvCxnSpPr>
        <p:spPr>
          <a:xfrm>
            <a:off x="10723032" y="2171888"/>
            <a:ext cx="0" cy="1181862"/>
          </a:xfrm>
          <a:prstGeom prst="straightConnector1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7DEF83-ACBF-8E6E-FFD0-4C5E0BB0F3AC}"/>
              </a:ext>
            </a:extLst>
          </p:cNvPr>
          <p:cNvSpPr/>
          <p:nvPr/>
        </p:nvSpPr>
        <p:spPr>
          <a:xfrm>
            <a:off x="9964080" y="3359846"/>
            <a:ext cx="1205484" cy="429768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Girder Depth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FD4C0B3-CF0E-F448-CFBB-3186BD6351C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748690" y="2171888"/>
            <a:ext cx="1818132" cy="1187958"/>
          </a:xfrm>
          <a:prstGeom prst="bentConnector2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9773B7-64CB-DE8D-FAA8-A38314F7EDCF}"/>
              </a:ext>
            </a:extLst>
          </p:cNvPr>
          <p:cNvSpPr txBox="1"/>
          <p:nvPr/>
        </p:nvSpPr>
        <p:spPr>
          <a:xfrm>
            <a:off x="10056283" y="2510978"/>
            <a:ext cx="117805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Span to Depth ratio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6959DC-F993-78E2-E05A-429FC33E4951}"/>
              </a:ext>
            </a:extLst>
          </p:cNvPr>
          <p:cNvSpPr/>
          <p:nvPr/>
        </p:nvSpPr>
        <p:spPr>
          <a:xfrm>
            <a:off x="6593754" y="3353750"/>
            <a:ext cx="1216152" cy="43586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Number of beams/cells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5E6C85D-7540-5AC4-D407-B13A15E1DA81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218505" y="2750246"/>
            <a:ext cx="2375249" cy="821436"/>
          </a:xfrm>
          <a:prstGeom prst="bentConnector3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778216-92E5-0EE2-1B01-3611F425EC38}"/>
              </a:ext>
            </a:extLst>
          </p:cNvPr>
          <p:cNvSpPr/>
          <p:nvPr/>
        </p:nvSpPr>
        <p:spPr>
          <a:xfrm>
            <a:off x="8346735" y="3353750"/>
            <a:ext cx="1216152" cy="43586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Girder Geometry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426C6188-8F40-3293-9912-A6D68105EB76}"/>
              </a:ext>
            </a:extLst>
          </p:cNvPr>
          <p:cNvSpPr/>
          <p:nvPr/>
        </p:nvSpPr>
        <p:spPr>
          <a:xfrm rot="5400000">
            <a:off x="8861847" y="2847020"/>
            <a:ext cx="185928" cy="2377440"/>
          </a:xfrm>
          <a:prstGeom prst="rightBrace">
            <a:avLst/>
          </a:prstGeom>
          <a:ln>
            <a:solidFill>
              <a:srgbClr val="4AB3E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F68AF6-8634-3579-49F5-BB8086CB55C1}"/>
              </a:ext>
            </a:extLst>
          </p:cNvPr>
          <p:cNvSpPr/>
          <p:nvPr/>
        </p:nvSpPr>
        <p:spPr>
          <a:xfrm>
            <a:off x="8502183" y="4281866"/>
            <a:ext cx="1046988" cy="361950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Girders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6DA142E-C3A4-2E40-50A1-0094E3C1A879}"/>
              </a:ext>
            </a:extLst>
          </p:cNvPr>
          <p:cNvSpPr/>
          <p:nvPr/>
        </p:nvSpPr>
        <p:spPr>
          <a:xfrm>
            <a:off x="6345342" y="3240944"/>
            <a:ext cx="5111496" cy="146916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DA0A09-48A6-A082-A740-74F85B7B47CF}"/>
              </a:ext>
            </a:extLst>
          </p:cNvPr>
          <p:cNvSpPr/>
          <p:nvPr/>
        </p:nvSpPr>
        <p:spPr>
          <a:xfrm>
            <a:off x="875705" y="1145035"/>
            <a:ext cx="7971281" cy="1990783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DD77A05-C020-AA75-0B65-8494087F2396}"/>
              </a:ext>
            </a:extLst>
          </p:cNvPr>
          <p:cNvSpPr/>
          <p:nvPr/>
        </p:nvSpPr>
        <p:spPr>
          <a:xfrm>
            <a:off x="4648749" y="3803769"/>
            <a:ext cx="1126617" cy="41100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Number of Piers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474160C-6CC6-A03A-B63E-399B10815496}"/>
              </a:ext>
            </a:extLst>
          </p:cNvPr>
          <p:cNvSpPr/>
          <p:nvPr/>
        </p:nvSpPr>
        <p:spPr>
          <a:xfrm>
            <a:off x="3075398" y="3821808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Pier Type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B1FC5F-505A-A8A1-C62B-68EE12F668FD}"/>
              </a:ext>
            </a:extLst>
          </p:cNvPr>
          <p:cNvSpPr/>
          <p:nvPr/>
        </p:nvSpPr>
        <p:spPr>
          <a:xfrm>
            <a:off x="2505422" y="4232812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Abadi" panose="020B0604020104020204" pitchFamily="34" charset="0"/>
              </a:rPr>
              <a:t>MultiColumn</a:t>
            </a:r>
            <a:endParaRPr lang="en-US" sz="12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3597171-DA1A-BC43-9455-175A8F681CEA}"/>
              </a:ext>
            </a:extLst>
          </p:cNvPr>
          <p:cNvSpPr/>
          <p:nvPr/>
        </p:nvSpPr>
        <p:spPr>
          <a:xfrm>
            <a:off x="3581568" y="4241157"/>
            <a:ext cx="1126616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Abadi" panose="020B0604020104020204" pitchFamily="34" charset="0"/>
              </a:rPr>
              <a:t>HammerHead</a:t>
            </a:r>
            <a:endParaRPr lang="en-US" sz="12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43AE3DF-692A-D3E6-6D95-B830B1A7FF22}"/>
              </a:ext>
            </a:extLst>
          </p:cNvPr>
          <p:cNvSpPr/>
          <p:nvPr/>
        </p:nvSpPr>
        <p:spPr>
          <a:xfrm>
            <a:off x="875705" y="3885626"/>
            <a:ext cx="1219819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Column-shape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4A2C03B-9D35-FE03-6750-1C0CC3926DF7}"/>
              </a:ext>
            </a:extLst>
          </p:cNvPr>
          <p:cNvSpPr/>
          <p:nvPr/>
        </p:nvSpPr>
        <p:spPr>
          <a:xfrm>
            <a:off x="293834" y="4230812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Rectangular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9B273F3-1214-BBE0-A7E3-1C30F3519CE4}"/>
              </a:ext>
            </a:extLst>
          </p:cNvPr>
          <p:cNvSpPr/>
          <p:nvPr/>
        </p:nvSpPr>
        <p:spPr>
          <a:xfrm>
            <a:off x="1375988" y="4232812"/>
            <a:ext cx="1042203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Circular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E585E5D-F90D-8638-8622-44CCEF88C353}"/>
              </a:ext>
            </a:extLst>
          </p:cNvPr>
          <p:cNvSpPr/>
          <p:nvPr/>
        </p:nvSpPr>
        <p:spPr>
          <a:xfrm>
            <a:off x="2463214" y="4849318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Pier Cap Type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B236D6-86C7-5315-20ED-9D59D04A9541}"/>
              </a:ext>
            </a:extLst>
          </p:cNvPr>
          <p:cNvSpPr/>
          <p:nvPr/>
        </p:nvSpPr>
        <p:spPr>
          <a:xfrm>
            <a:off x="2454951" y="5251977"/>
            <a:ext cx="1126617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Prismatic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7F8D55-FAE3-8DE6-C44B-41AC053B13E6}"/>
              </a:ext>
            </a:extLst>
          </p:cNvPr>
          <p:cNvCxnSpPr>
            <a:stCxn id="46" idx="2"/>
            <a:endCxn id="51" idx="0"/>
          </p:cNvCxnSpPr>
          <p:nvPr/>
        </p:nvCxnSpPr>
        <p:spPr>
          <a:xfrm flipH="1">
            <a:off x="3026523" y="4643816"/>
            <a:ext cx="1" cy="205502"/>
          </a:xfrm>
          <a:prstGeom prst="straightConnector1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A7D9457-EF4C-3BB9-2736-4E5D0881E26B}"/>
              </a:ext>
            </a:extLst>
          </p:cNvPr>
          <p:cNvCxnSpPr>
            <a:stCxn id="21" idx="2"/>
            <a:endCxn id="44" idx="0"/>
          </p:cNvCxnSpPr>
          <p:nvPr/>
        </p:nvCxnSpPr>
        <p:spPr>
          <a:xfrm rot="16200000" flipH="1">
            <a:off x="3993448" y="2585158"/>
            <a:ext cx="835591" cy="1601629"/>
          </a:xfrm>
          <a:prstGeom prst="bentConnector3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ED0CFF3-ED11-2EB0-EBD4-D0F913169538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rot="5400000">
            <a:off x="5846680" y="2312220"/>
            <a:ext cx="856927" cy="2126170"/>
          </a:xfrm>
          <a:prstGeom prst="bentConnector3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0EB9CF7-6E50-01B4-3E82-761EE8B07F65}"/>
              </a:ext>
            </a:extLst>
          </p:cNvPr>
          <p:cNvSpPr/>
          <p:nvPr/>
        </p:nvSpPr>
        <p:spPr>
          <a:xfrm>
            <a:off x="182857" y="3699697"/>
            <a:ext cx="5761292" cy="2095568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BF3D57F-9CFD-8207-E54C-5A767AFEB7A6}"/>
              </a:ext>
            </a:extLst>
          </p:cNvPr>
          <p:cNvSpPr/>
          <p:nvPr/>
        </p:nvSpPr>
        <p:spPr>
          <a:xfrm>
            <a:off x="6254807" y="5260322"/>
            <a:ext cx="1219819" cy="4110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Railing geometry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BF12BF-C552-618C-4432-AFAFF245BA63}"/>
              </a:ext>
            </a:extLst>
          </p:cNvPr>
          <p:cNvSpPr/>
          <p:nvPr/>
        </p:nvSpPr>
        <p:spPr>
          <a:xfrm>
            <a:off x="7572447" y="5260322"/>
            <a:ext cx="1126617" cy="411004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Railing Length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136737D-2988-3A25-1B92-4651203B57B3}"/>
              </a:ext>
            </a:extLst>
          </p:cNvPr>
          <p:cNvCxnSpPr>
            <a:cxnSpLocks/>
            <a:stCxn id="10" idx="3"/>
            <a:endCxn id="73" idx="0"/>
          </p:cNvCxnSpPr>
          <p:nvPr/>
        </p:nvCxnSpPr>
        <p:spPr>
          <a:xfrm>
            <a:off x="7946304" y="2728910"/>
            <a:ext cx="189452" cy="2531412"/>
          </a:xfrm>
          <a:prstGeom prst="bentConnector2">
            <a:avLst/>
          </a:prstGeom>
          <a:ln>
            <a:solidFill>
              <a:srgbClr val="4AB3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45116DA-895C-E807-F492-E5E4ACAB4288}"/>
              </a:ext>
            </a:extLst>
          </p:cNvPr>
          <p:cNvSpPr/>
          <p:nvPr/>
        </p:nvSpPr>
        <p:spPr>
          <a:xfrm>
            <a:off x="6074165" y="5032869"/>
            <a:ext cx="2772821" cy="810383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A8181E7-E762-CF89-59C6-D4EF164B0854}"/>
              </a:ext>
            </a:extLst>
          </p:cNvPr>
          <p:cNvSpPr/>
          <p:nvPr/>
        </p:nvSpPr>
        <p:spPr>
          <a:xfrm>
            <a:off x="9657756" y="5206440"/>
            <a:ext cx="1219819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Abutment Type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382BDCF-7C86-6E31-FCD6-F25DD7D7429C}"/>
              </a:ext>
            </a:extLst>
          </p:cNvPr>
          <p:cNvSpPr/>
          <p:nvPr/>
        </p:nvSpPr>
        <p:spPr>
          <a:xfrm>
            <a:off x="9332525" y="5589763"/>
            <a:ext cx="1219819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Abadi" panose="020B0604020104020204" pitchFamily="34" charset="0"/>
              </a:rPr>
              <a:t>WingWall</a:t>
            </a:r>
            <a:endParaRPr lang="en-US" sz="12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5CB0C85-4D40-B3B1-A59F-BACFEBB6DD59}"/>
              </a:ext>
            </a:extLst>
          </p:cNvPr>
          <p:cNvSpPr/>
          <p:nvPr/>
        </p:nvSpPr>
        <p:spPr>
          <a:xfrm>
            <a:off x="9164168" y="6220664"/>
            <a:ext cx="1219819" cy="4110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Wingwall Geometry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61CB301-5B55-55EA-CE66-F0D6B4B80124}"/>
              </a:ext>
            </a:extLst>
          </p:cNvPr>
          <p:cNvSpPr/>
          <p:nvPr/>
        </p:nvSpPr>
        <p:spPr>
          <a:xfrm>
            <a:off x="9072921" y="5029299"/>
            <a:ext cx="2936222" cy="1714401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49F85D1-9F5B-A4FB-59D4-4E812CF86A36}"/>
              </a:ext>
            </a:extLst>
          </p:cNvPr>
          <p:cNvSpPr txBox="1"/>
          <p:nvPr/>
        </p:nvSpPr>
        <p:spPr>
          <a:xfrm>
            <a:off x="529656" y="3434436"/>
            <a:ext cx="9559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Piers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74A8CE-FE53-CB69-6425-ECD0590B165C}"/>
              </a:ext>
            </a:extLst>
          </p:cNvPr>
          <p:cNvSpPr txBox="1"/>
          <p:nvPr/>
        </p:nvSpPr>
        <p:spPr>
          <a:xfrm>
            <a:off x="954092" y="960369"/>
            <a:ext cx="9559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Deck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71F193-B551-E611-3373-D175DD9612C6}"/>
              </a:ext>
            </a:extLst>
          </p:cNvPr>
          <p:cNvSpPr txBox="1"/>
          <p:nvPr/>
        </p:nvSpPr>
        <p:spPr>
          <a:xfrm>
            <a:off x="10659024" y="4422806"/>
            <a:ext cx="9559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Girder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41EA8-DE65-905E-58F8-2EF5EE780F0C}"/>
              </a:ext>
            </a:extLst>
          </p:cNvPr>
          <p:cNvSpPr txBox="1"/>
          <p:nvPr/>
        </p:nvSpPr>
        <p:spPr>
          <a:xfrm>
            <a:off x="6099763" y="4834048"/>
            <a:ext cx="9559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Railing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31A928-BB07-2C82-55E9-332B5E2217D4}"/>
              </a:ext>
            </a:extLst>
          </p:cNvPr>
          <p:cNvSpPr txBox="1"/>
          <p:nvPr/>
        </p:nvSpPr>
        <p:spPr>
          <a:xfrm>
            <a:off x="8977082" y="4776821"/>
            <a:ext cx="16819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Abutment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C2F28B-8C32-C985-F2A8-04B270A4DA28}"/>
              </a:ext>
            </a:extLst>
          </p:cNvPr>
          <p:cNvSpPr/>
          <p:nvPr/>
        </p:nvSpPr>
        <p:spPr>
          <a:xfrm>
            <a:off x="10431907" y="6220664"/>
            <a:ext cx="1432601" cy="4110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Bridge Clearance height</a:t>
            </a:r>
          </a:p>
        </p:txBody>
      </p:sp>
    </p:spTree>
    <p:extLst>
      <p:ext uri="{BB962C8B-B14F-4D97-AF65-F5344CB8AC3E}">
        <p14:creationId xmlns:p14="http://schemas.microsoft.com/office/powerpoint/2010/main" val="34015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20" grpId="0" animBg="1"/>
      <p:bldP spid="21" grpId="0" animBg="1"/>
      <p:bldP spid="25" grpId="0" animBg="1"/>
      <p:bldP spid="28" grpId="0" animBg="1"/>
      <p:bldP spid="30" grpId="0" animBg="1"/>
      <p:bldP spid="35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900F-0B2D-C3B4-0247-D974CE208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1941-C1B0-F8E7-B4B0-9B911DE7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| Width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805D1-E2FE-7C7B-C90C-9D126D71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94" b="7202"/>
          <a:stretch>
            <a:fillRect/>
          </a:stretch>
        </p:blipFill>
        <p:spPr>
          <a:xfrm>
            <a:off x="3575388" y="1531750"/>
            <a:ext cx="4559209" cy="4278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25BEC-8E74-1790-879C-8842CC36732D}"/>
              </a:ext>
            </a:extLst>
          </p:cNvPr>
          <p:cNvSpPr txBox="1"/>
          <p:nvPr/>
        </p:nvSpPr>
        <p:spPr>
          <a:xfrm>
            <a:off x="8944609" y="6292820"/>
            <a:ext cx="2995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Richtlinien für die Anlage von Autobahnen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FGSV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Road and Transportation Research Association</a:t>
            </a:r>
          </a:p>
        </p:txBody>
      </p:sp>
    </p:spTree>
    <p:extLst>
      <p:ext uri="{BB962C8B-B14F-4D97-AF65-F5344CB8AC3E}">
        <p14:creationId xmlns:p14="http://schemas.microsoft.com/office/powerpoint/2010/main" val="98583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B536-9B2F-156C-C57A-1EF86C2D1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C96C-538C-9CEB-FC5F-AB0BEBD3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| Span length and Span-to-depth ratio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39200-F366-4CAB-D6D4-D5EE5DFA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0" y="1686296"/>
            <a:ext cx="7592421" cy="4709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65549-9A4C-B776-E703-E10AC7B5EB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62"/>
          <a:stretch>
            <a:fillRect/>
          </a:stretch>
        </p:blipFill>
        <p:spPr>
          <a:xfrm>
            <a:off x="8015844" y="1686296"/>
            <a:ext cx="3954799" cy="4678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F3DF6-3C56-9F9D-02F2-57038FEC4385}"/>
              </a:ext>
            </a:extLst>
          </p:cNvPr>
          <p:cNvSpPr txBox="1"/>
          <p:nvPr/>
        </p:nvSpPr>
        <p:spPr>
          <a:xfrm>
            <a:off x="6488430" y="6506002"/>
            <a:ext cx="61309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effectLst/>
                <a:hlinkClick r:id="rId5"/>
              </a:rPr>
              <a:t>Innovative-Bridge-Design-Handbook-Construction-Rehabilitation-and-Maintenance-1.pdf</a:t>
            </a:r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80D420-5DA3-AF67-06F9-EDB0BEF44449}"/>
              </a:ext>
            </a:extLst>
          </p:cNvPr>
          <p:cNvSpPr/>
          <p:nvPr/>
        </p:nvSpPr>
        <p:spPr>
          <a:xfrm>
            <a:off x="538844" y="2816679"/>
            <a:ext cx="2759528" cy="5306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25987-57FF-49F4-9703-EA455512FF49}"/>
              </a:ext>
            </a:extLst>
          </p:cNvPr>
          <p:cNvSpPr/>
          <p:nvPr/>
        </p:nvSpPr>
        <p:spPr>
          <a:xfrm>
            <a:off x="8015844" y="2457450"/>
            <a:ext cx="3902566" cy="6939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15EC4-E206-C8C5-8D16-2D5D9070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CDF7-E529-4633-02B6-63A17879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| Inner span-to-End Span Ratio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D8C9D-EB38-6951-41F0-54174FF2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8" y="1897285"/>
            <a:ext cx="8778688" cy="1531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76367-4095-480F-0376-B9E1467C8211}"/>
              </a:ext>
            </a:extLst>
          </p:cNvPr>
          <p:cNvSpPr txBox="1"/>
          <p:nvPr/>
        </p:nvSpPr>
        <p:spPr>
          <a:xfrm>
            <a:off x="5897088" y="647074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4"/>
              </a:rPr>
              <a:t>Concrete Box Girder Bridges Guide - J Schlaich, H. Scheffer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4897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E223F39D111634B8B2106BA7FE195F2" ma:contentTypeVersion="7" ma:contentTypeDescription="Ein neues Dokument erstellen." ma:contentTypeScope="" ma:versionID="b7835b3a52ff32f96ace5090e816c019">
  <xsd:schema xmlns:xsd="http://www.w3.org/2001/XMLSchema" xmlns:xs="http://www.w3.org/2001/XMLSchema" xmlns:p="http://schemas.microsoft.com/office/2006/metadata/properties" xmlns:ns3="6083ecbe-055b-4b22-aa22-6734a21787a0" targetNamespace="http://schemas.microsoft.com/office/2006/metadata/properties" ma:root="true" ma:fieldsID="f2ec9cff9b86c579672e5c9123ad4423" ns3:_="">
    <xsd:import namespace="6083ecbe-055b-4b22-aa22-6734a21787a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3ecbe-055b-4b22-aa22-6734a21787a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BillingMetadata" ma:index="1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083ecbe-055b-4b22-aa22-6734a21787a0" xsi:nil="true"/>
  </documentManagement>
</p:properties>
</file>

<file path=customXml/itemProps1.xml><?xml version="1.0" encoding="utf-8"?>
<ds:datastoreItem xmlns:ds="http://schemas.openxmlformats.org/officeDocument/2006/customXml" ds:itemID="{2510D2E2-7CAC-4A10-821C-1D41A159CC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83ecbe-055b-4b22-aa22-6734a21787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2C5959-8AB0-4F8F-AB05-B284EB8D63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21E1E1-D8E9-4E97-BF86-4C8A9857553E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6083ecbe-055b-4b22-aa22-6734a21787a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Widescreen</PresentationFormat>
  <Paragraphs>188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Abadi</vt:lpstr>
      <vt:lpstr>Aptos</vt:lpstr>
      <vt:lpstr>Aptos Display</vt:lpstr>
      <vt:lpstr>Aptos ExtraBold</vt:lpstr>
      <vt:lpstr>Arial</vt:lpstr>
      <vt:lpstr>Centaur Now Caption</vt:lpstr>
      <vt:lpstr>Office Theme</vt:lpstr>
      <vt:lpstr>PhD Updates</vt:lpstr>
      <vt:lpstr>Conference Abstract</vt:lpstr>
      <vt:lpstr>Conference Abstract</vt:lpstr>
      <vt:lpstr>Refining Model: Assumptions</vt:lpstr>
      <vt:lpstr>Variations in bridge models</vt:lpstr>
      <vt:lpstr>PowerPoint Presentation</vt:lpstr>
      <vt:lpstr>Deck | Width </vt:lpstr>
      <vt:lpstr>Deck | Span length and Span-to-depth ratio </vt:lpstr>
      <vt:lpstr>Deck | Inner span-to-End Span Ratio )</vt:lpstr>
      <vt:lpstr>T Girder / Beam and Slab Girder</vt:lpstr>
      <vt:lpstr>T Girder | Beam and Slab Girder</vt:lpstr>
      <vt:lpstr>T Girder / Beam and Slab Girder</vt:lpstr>
      <vt:lpstr>Box Girder</vt:lpstr>
      <vt:lpstr>Box Girder</vt:lpstr>
      <vt:lpstr>Box Girder</vt:lpstr>
      <vt:lpstr>Box Girder</vt:lpstr>
      <vt:lpstr>Railings</vt:lpstr>
      <vt:lpstr>PowerPoint Presentation</vt:lpstr>
      <vt:lpstr>Piers | Types</vt:lpstr>
      <vt:lpstr>Piers | Hammerhead</vt:lpstr>
      <vt:lpstr>Abutment | Wing wall</vt:lpstr>
      <vt:lpstr>Final Models</vt:lpstr>
      <vt:lpstr>Final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Salman Ahmed</dc:creator>
  <cp:lastModifiedBy>Syed Salman Ahmed</cp:lastModifiedBy>
  <cp:revision>22</cp:revision>
  <dcterms:created xsi:type="dcterms:W3CDTF">2025-08-26T10:25:12Z</dcterms:created>
  <dcterms:modified xsi:type="dcterms:W3CDTF">2025-12-18T10:59:05Z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0x010100DE223F39D111634B8B2106BA7FE195F2</vt:lpwstr>
  </property>
</Properties>
</file>